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70" r:id="rId11"/>
    <p:sldId id="271" r:id="rId12"/>
    <p:sldId id="272" r:id="rId13"/>
    <p:sldId id="273" r:id="rId14"/>
    <p:sldId id="265" r:id="rId15"/>
    <p:sldId id="266" r:id="rId16"/>
    <p:sldId id="267" r:id="rId17"/>
    <p:sldId id="268" r:id="rId18"/>
    <p:sldId id="269"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55" autoAdjust="0"/>
  </p:normalViewPr>
  <p:slideViewPr>
    <p:cSldViewPr snapToGrid="0">
      <p:cViewPr varScale="1">
        <p:scale>
          <a:sx n="66" d="100"/>
          <a:sy n="66" d="100"/>
        </p:scale>
        <p:origin x="8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3285FB-AB7B-4006-8620-8DEF26CC027E}" type="datetimeFigureOut">
              <a:rPr lang="en-US" smtClean="0"/>
              <a:t>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28C96C-83CF-47CD-BE06-6D3EFD06B810}" type="slidenum">
              <a:rPr lang="en-US" smtClean="0"/>
              <a:t>‹#›</a:t>
            </a:fld>
            <a:endParaRPr lang="en-US"/>
          </a:p>
        </p:txBody>
      </p:sp>
    </p:spTree>
    <p:extLst>
      <p:ext uri="{BB962C8B-B14F-4D97-AF65-F5344CB8AC3E}">
        <p14:creationId xmlns:p14="http://schemas.microsoft.com/office/powerpoint/2010/main" val="1911443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400" kern="1200" dirty="0" smtClean="0">
                <a:solidFill>
                  <a:schemeClr val="tx1"/>
                </a:solidFill>
                <a:effectLst/>
                <a:latin typeface="+mn-lt"/>
                <a:ea typeface="+mn-ea"/>
                <a:cs typeface="+mn-cs"/>
              </a:rPr>
              <a:t>Tuberculosis is an infectious disease that is mainly affecting the lungs parenchyma and is more often caused by Mycobacterium Tuberculosis.</a:t>
            </a:r>
          </a:p>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400" kern="1200" dirty="0" smtClean="0">
                <a:solidFill>
                  <a:schemeClr val="tx1"/>
                </a:solidFill>
                <a:effectLst/>
                <a:latin typeface="+mn-lt"/>
                <a:ea typeface="+mn-ea"/>
                <a:cs typeface="+mn-cs"/>
              </a:rPr>
              <a:t> It may also spread to any part of the body including meninges, bones and lymph-nodes and kidney. </a:t>
            </a:r>
          </a:p>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400" kern="1200" dirty="0" smtClean="0">
                <a:solidFill>
                  <a:schemeClr val="tx1"/>
                </a:solidFill>
                <a:effectLst/>
                <a:latin typeface="+mn-lt"/>
                <a:ea typeface="+mn-ea"/>
                <a:cs typeface="+mn-cs"/>
              </a:rPr>
              <a:t>With an increased incidence of Aids, TB has become one of the greatest problem in the U.S and the whole world.</a:t>
            </a:r>
          </a:p>
          <a:p>
            <a:endParaRPr lang="en-US" dirty="0"/>
          </a:p>
        </p:txBody>
      </p:sp>
      <p:sp>
        <p:nvSpPr>
          <p:cNvPr id="4" name="Slide Number Placeholder 3"/>
          <p:cNvSpPr>
            <a:spLocks noGrp="1"/>
          </p:cNvSpPr>
          <p:nvPr>
            <p:ph type="sldNum" sz="quarter" idx="10"/>
          </p:nvPr>
        </p:nvSpPr>
        <p:spPr/>
        <p:txBody>
          <a:bodyPr/>
          <a:lstStyle/>
          <a:p>
            <a:fld id="{BE28C96C-83CF-47CD-BE06-6D3EFD06B810}" type="slidenum">
              <a:rPr lang="en-US" smtClean="0"/>
              <a:t>2</a:t>
            </a:fld>
            <a:endParaRPr lang="en-US"/>
          </a:p>
        </p:txBody>
      </p:sp>
    </p:spTree>
    <p:extLst>
      <p:ext uri="{BB962C8B-B14F-4D97-AF65-F5344CB8AC3E}">
        <p14:creationId xmlns:p14="http://schemas.microsoft.com/office/powerpoint/2010/main" val="3732700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dirty="0" smtClean="0"/>
              <a:t>It’s not likely to be spread through personal items, such as clothing, bedding, a drinking glass, eating utensils, a handshake, a toilet, or other items that a person with TB has touched.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dirty="0" smtClean="0"/>
              <a:t>Good ventilation is the most important measure to prevent the transmission of TB.</a:t>
            </a:r>
          </a:p>
          <a:p>
            <a:endParaRPr lang="en-US" dirty="0"/>
          </a:p>
        </p:txBody>
      </p:sp>
      <p:sp>
        <p:nvSpPr>
          <p:cNvPr id="4" name="Slide Number Placeholder 3"/>
          <p:cNvSpPr>
            <a:spLocks noGrp="1"/>
          </p:cNvSpPr>
          <p:nvPr>
            <p:ph type="sldNum" sz="quarter" idx="10"/>
          </p:nvPr>
        </p:nvSpPr>
        <p:spPr/>
        <p:txBody>
          <a:bodyPr/>
          <a:lstStyle/>
          <a:p>
            <a:fld id="{BE28C96C-83CF-47CD-BE06-6D3EFD06B810}" type="slidenum">
              <a:rPr lang="en-US" smtClean="0"/>
              <a:t>5</a:t>
            </a:fld>
            <a:endParaRPr lang="en-US"/>
          </a:p>
        </p:txBody>
      </p:sp>
    </p:spTree>
    <p:extLst>
      <p:ext uri="{BB962C8B-B14F-4D97-AF65-F5344CB8AC3E}">
        <p14:creationId xmlns:p14="http://schemas.microsoft.com/office/powerpoint/2010/main" val="3337375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v"/>
            </a:pPr>
            <a:r>
              <a:rPr lang="en-US" dirty="0" smtClean="0"/>
              <a:t>TB affects all ages, races, income levels, and both genders</a:t>
            </a:r>
            <a:endParaRPr lang="en-US" dirty="0"/>
          </a:p>
        </p:txBody>
      </p:sp>
      <p:sp>
        <p:nvSpPr>
          <p:cNvPr id="4" name="Slide Number Placeholder 3"/>
          <p:cNvSpPr>
            <a:spLocks noGrp="1"/>
          </p:cNvSpPr>
          <p:nvPr>
            <p:ph type="sldNum" sz="quarter" idx="10"/>
          </p:nvPr>
        </p:nvSpPr>
        <p:spPr/>
        <p:txBody>
          <a:bodyPr/>
          <a:lstStyle/>
          <a:p>
            <a:fld id="{BE28C96C-83CF-47CD-BE06-6D3EFD06B810}" type="slidenum">
              <a:rPr lang="en-US" smtClean="0"/>
              <a:t>6</a:t>
            </a:fld>
            <a:endParaRPr lang="en-US"/>
          </a:p>
        </p:txBody>
      </p:sp>
    </p:spTree>
    <p:extLst>
      <p:ext uri="{BB962C8B-B14F-4D97-AF65-F5344CB8AC3E}">
        <p14:creationId xmlns:p14="http://schemas.microsoft.com/office/powerpoint/2010/main" val="3727903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dirty="0" smtClean="0"/>
              <a:t>The symptoms of TB may look like other lung conditions or medical problems.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dirty="0" smtClean="0"/>
              <a:t>Talk with a healthcare provider for a diagnosis.</a:t>
            </a:r>
          </a:p>
          <a:p>
            <a:endParaRPr lang="en-US" dirty="0"/>
          </a:p>
        </p:txBody>
      </p:sp>
      <p:sp>
        <p:nvSpPr>
          <p:cNvPr id="4" name="Slide Number Placeholder 3"/>
          <p:cNvSpPr>
            <a:spLocks noGrp="1"/>
          </p:cNvSpPr>
          <p:nvPr>
            <p:ph type="sldNum" sz="quarter" idx="10"/>
          </p:nvPr>
        </p:nvSpPr>
        <p:spPr/>
        <p:txBody>
          <a:bodyPr/>
          <a:lstStyle/>
          <a:p>
            <a:fld id="{BE28C96C-83CF-47CD-BE06-6D3EFD06B810}" type="slidenum">
              <a:rPr lang="en-US" smtClean="0"/>
              <a:t>7</a:t>
            </a:fld>
            <a:endParaRPr lang="en-US"/>
          </a:p>
        </p:txBody>
      </p:sp>
    </p:spTree>
    <p:extLst>
      <p:ext uri="{BB962C8B-B14F-4D97-AF65-F5344CB8AC3E}">
        <p14:creationId xmlns:p14="http://schemas.microsoft.com/office/powerpoint/2010/main" val="2339189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28C96C-83CF-47CD-BE06-6D3EFD06B810}" type="slidenum">
              <a:rPr lang="en-US" smtClean="0"/>
              <a:t>9</a:t>
            </a:fld>
            <a:endParaRPr lang="en-US"/>
          </a:p>
        </p:txBody>
      </p:sp>
    </p:spTree>
    <p:extLst>
      <p:ext uri="{BB962C8B-B14F-4D97-AF65-F5344CB8AC3E}">
        <p14:creationId xmlns:p14="http://schemas.microsoft.com/office/powerpoint/2010/main" val="327126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v"/>
            </a:pPr>
            <a:r>
              <a:rPr lang="en-US" dirty="0" smtClean="0"/>
              <a:t>After several weeks of treatment with the correct medicines, the person is usually no longer contagious, if treatment is carried through to the end, as prescribed by a healthcare provider</a:t>
            </a:r>
            <a:endParaRPr lang="en-US" dirty="0"/>
          </a:p>
        </p:txBody>
      </p:sp>
      <p:sp>
        <p:nvSpPr>
          <p:cNvPr id="4" name="Slide Number Placeholder 3"/>
          <p:cNvSpPr>
            <a:spLocks noGrp="1"/>
          </p:cNvSpPr>
          <p:nvPr>
            <p:ph type="sldNum" sz="quarter" idx="10"/>
          </p:nvPr>
        </p:nvSpPr>
        <p:spPr/>
        <p:txBody>
          <a:bodyPr/>
          <a:lstStyle/>
          <a:p>
            <a:fld id="{BE28C96C-83CF-47CD-BE06-6D3EFD06B810}" type="slidenum">
              <a:rPr lang="en-US" smtClean="0"/>
              <a:t>15</a:t>
            </a:fld>
            <a:endParaRPr lang="en-US"/>
          </a:p>
        </p:txBody>
      </p:sp>
    </p:spTree>
    <p:extLst>
      <p:ext uri="{BB962C8B-B14F-4D97-AF65-F5344CB8AC3E}">
        <p14:creationId xmlns:p14="http://schemas.microsoft.com/office/powerpoint/2010/main" val="2355377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F5CE04A-924E-401D-85C6-3E114550F61D}" type="datetimeFigureOut">
              <a:rPr lang="en-US" smtClean="0"/>
              <a:t>3/1/2021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79EEAB7-BE3A-44BD-8941-2D0CAFF9CAF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9910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F5CE04A-924E-401D-85C6-3E114550F61D}" type="datetimeFigureOut">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EEAB7-BE3A-44BD-8941-2D0CAFF9CAF2}" type="slidenum">
              <a:rPr lang="en-US" smtClean="0"/>
              <a:t>‹#›</a:t>
            </a:fld>
            <a:endParaRPr lang="en-US"/>
          </a:p>
        </p:txBody>
      </p:sp>
    </p:spTree>
    <p:extLst>
      <p:ext uri="{BB962C8B-B14F-4D97-AF65-F5344CB8AC3E}">
        <p14:creationId xmlns:p14="http://schemas.microsoft.com/office/powerpoint/2010/main" val="133661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5CE04A-924E-401D-85C6-3E114550F61D}"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EEAB7-BE3A-44BD-8941-2D0CAFF9CAF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951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5CE04A-924E-401D-85C6-3E114550F61D}"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EEAB7-BE3A-44BD-8941-2D0CAFF9CAF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2924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5CE04A-924E-401D-85C6-3E114550F61D}"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EEAB7-BE3A-44BD-8941-2D0CAFF9CAF2}" type="slidenum">
              <a:rPr lang="en-US" smtClean="0"/>
              <a:t>‹#›</a:t>
            </a:fld>
            <a:endParaRPr lang="en-US"/>
          </a:p>
        </p:txBody>
      </p:sp>
    </p:spTree>
    <p:extLst>
      <p:ext uri="{BB962C8B-B14F-4D97-AF65-F5344CB8AC3E}">
        <p14:creationId xmlns:p14="http://schemas.microsoft.com/office/powerpoint/2010/main" val="4029932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5CE04A-924E-401D-85C6-3E114550F61D}"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EEAB7-BE3A-44BD-8941-2D0CAFF9CAF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104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5CE04A-924E-401D-85C6-3E114550F61D}"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EEAB7-BE3A-44BD-8941-2D0CAFF9CAF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953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5CE04A-924E-401D-85C6-3E114550F61D}"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EEAB7-BE3A-44BD-8941-2D0CAFF9CAF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6291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5CE04A-924E-401D-85C6-3E114550F61D}"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EEAB7-BE3A-44BD-8941-2D0CAFF9CAF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8332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5CE04A-924E-401D-85C6-3E114550F61D}"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EEAB7-BE3A-44BD-8941-2D0CAFF9CAF2}" type="slidenum">
              <a:rPr lang="en-US" smtClean="0"/>
              <a:t>‹#›</a:t>
            </a:fld>
            <a:endParaRPr lang="en-US"/>
          </a:p>
        </p:txBody>
      </p:sp>
    </p:spTree>
    <p:extLst>
      <p:ext uri="{BB962C8B-B14F-4D97-AF65-F5344CB8AC3E}">
        <p14:creationId xmlns:p14="http://schemas.microsoft.com/office/powerpoint/2010/main" val="2207633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5CE04A-924E-401D-85C6-3E114550F61D}"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EEAB7-BE3A-44BD-8941-2D0CAFF9CAF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5778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5CE04A-924E-401D-85C6-3E114550F61D}" type="datetimeFigureOut">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EEAB7-BE3A-44BD-8941-2D0CAFF9CAF2}" type="slidenum">
              <a:rPr lang="en-US" smtClean="0"/>
              <a:t>‹#›</a:t>
            </a:fld>
            <a:endParaRPr lang="en-US"/>
          </a:p>
        </p:txBody>
      </p:sp>
    </p:spTree>
    <p:extLst>
      <p:ext uri="{BB962C8B-B14F-4D97-AF65-F5344CB8AC3E}">
        <p14:creationId xmlns:p14="http://schemas.microsoft.com/office/powerpoint/2010/main" val="411748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5CE04A-924E-401D-85C6-3E114550F61D}" type="datetimeFigureOut">
              <a:rPr lang="en-US" smtClean="0"/>
              <a:t>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EEAB7-BE3A-44BD-8941-2D0CAFF9CAF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2708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5CE04A-924E-401D-85C6-3E114550F61D}" type="datetimeFigureOut">
              <a:rPr lang="en-US" smtClean="0"/>
              <a:t>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EEAB7-BE3A-44BD-8941-2D0CAFF9CAF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930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CE04A-924E-401D-85C6-3E114550F61D}" type="datetimeFigureOut">
              <a:rPr lang="en-US" smtClean="0"/>
              <a:t>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EEAB7-BE3A-44BD-8941-2D0CAFF9CAF2}" type="slidenum">
              <a:rPr lang="en-US" smtClean="0"/>
              <a:t>‹#›</a:t>
            </a:fld>
            <a:endParaRPr lang="en-US"/>
          </a:p>
        </p:txBody>
      </p:sp>
    </p:spTree>
    <p:extLst>
      <p:ext uri="{BB962C8B-B14F-4D97-AF65-F5344CB8AC3E}">
        <p14:creationId xmlns:p14="http://schemas.microsoft.com/office/powerpoint/2010/main" val="3566454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F5CE04A-924E-401D-85C6-3E114550F61D}" type="datetimeFigureOut">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EEAB7-BE3A-44BD-8941-2D0CAFF9CAF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1335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F5CE04A-924E-401D-85C6-3E114550F61D}" type="datetimeFigureOut">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EEAB7-BE3A-44BD-8941-2D0CAFF9CAF2}" type="slidenum">
              <a:rPr lang="en-US" smtClean="0"/>
              <a:t>‹#›</a:t>
            </a:fld>
            <a:endParaRPr lang="en-US"/>
          </a:p>
        </p:txBody>
      </p:sp>
    </p:spTree>
    <p:extLst>
      <p:ext uri="{BB962C8B-B14F-4D97-AF65-F5344CB8AC3E}">
        <p14:creationId xmlns:p14="http://schemas.microsoft.com/office/powerpoint/2010/main" val="2080003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5CE04A-924E-401D-85C6-3E114550F61D}" type="datetimeFigureOut">
              <a:rPr lang="en-US" smtClean="0"/>
              <a:t>3/1/2021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79EEAB7-BE3A-44BD-8941-2D0CAFF9CAF2}" type="slidenum">
              <a:rPr lang="en-US" smtClean="0"/>
              <a:t>‹#›</a:t>
            </a:fld>
            <a:endParaRPr lang="en-US"/>
          </a:p>
        </p:txBody>
      </p:sp>
    </p:spTree>
    <p:extLst>
      <p:ext uri="{BB962C8B-B14F-4D97-AF65-F5344CB8AC3E}">
        <p14:creationId xmlns:p14="http://schemas.microsoft.com/office/powerpoint/2010/main" val="317961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TUBERCULOSIS</a:t>
            </a:r>
            <a:endParaRPr lang="en-US" dirty="0"/>
          </a:p>
        </p:txBody>
      </p:sp>
      <p:sp>
        <p:nvSpPr>
          <p:cNvPr id="3" name="Subtitle 2"/>
          <p:cNvSpPr>
            <a:spLocks noGrp="1"/>
          </p:cNvSpPr>
          <p:nvPr>
            <p:ph type="subTitle" idx="1"/>
          </p:nvPr>
        </p:nvSpPr>
        <p:spPr/>
        <p:txBody>
          <a:bodyPr/>
          <a:lstStyle/>
          <a:p>
            <a:r>
              <a:rPr lang="en-US" dirty="0" smtClean="0"/>
              <a:t>Student’s Name</a:t>
            </a:r>
            <a:endParaRPr lang="en-US" dirty="0"/>
          </a:p>
        </p:txBody>
      </p:sp>
    </p:spTree>
    <p:extLst>
      <p:ext uri="{BB962C8B-B14F-4D97-AF65-F5344CB8AC3E}">
        <p14:creationId xmlns:p14="http://schemas.microsoft.com/office/powerpoint/2010/main" val="891098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Type of tests</a:t>
            </a:r>
            <a:br>
              <a:rPr lang="en-US" b="1" dirty="0"/>
            </a:br>
            <a:endParaRPr lang="en-US" b="1" dirty="0"/>
          </a:p>
        </p:txBody>
      </p:sp>
      <p:sp>
        <p:nvSpPr>
          <p:cNvPr id="3" name="Content Placeholder 2"/>
          <p:cNvSpPr>
            <a:spLocks noGrp="1"/>
          </p:cNvSpPr>
          <p:nvPr>
            <p:ph idx="1"/>
          </p:nvPr>
        </p:nvSpPr>
        <p:spPr/>
        <p:txBody>
          <a:bodyPr/>
          <a:lstStyle/>
          <a:p>
            <a:r>
              <a:rPr lang="en-US" dirty="0" smtClean="0"/>
              <a:t>TB is usually examined using three types of tests;</a:t>
            </a:r>
            <a:r>
              <a:rPr lang="en-US" b="1" dirty="0"/>
              <a:t> </a:t>
            </a:r>
          </a:p>
          <a:p>
            <a:pPr>
              <a:buFont typeface="Wingdings" panose="05000000000000000000" pitchFamily="2" charset="2"/>
              <a:buChar char="v"/>
            </a:pPr>
            <a:r>
              <a:rPr lang="en-US" b="1" dirty="0" smtClean="0"/>
              <a:t>	</a:t>
            </a:r>
            <a:r>
              <a:rPr lang="en-US" dirty="0" smtClean="0"/>
              <a:t>Blood </a:t>
            </a:r>
            <a:r>
              <a:rPr lang="en-US" dirty="0"/>
              <a:t>tests</a:t>
            </a:r>
          </a:p>
          <a:p>
            <a:pPr>
              <a:buFont typeface="Wingdings" panose="05000000000000000000" pitchFamily="2" charset="2"/>
              <a:buChar char="v"/>
            </a:pPr>
            <a:r>
              <a:rPr lang="en-US" dirty="0" smtClean="0"/>
              <a:t>	Imaging tests</a:t>
            </a:r>
          </a:p>
          <a:p>
            <a:pPr>
              <a:buFont typeface="Wingdings" panose="05000000000000000000" pitchFamily="2" charset="2"/>
              <a:buChar char="v"/>
            </a:pPr>
            <a:r>
              <a:rPr lang="en-US" dirty="0"/>
              <a:t>	 Sputum tests</a:t>
            </a:r>
          </a:p>
          <a:p>
            <a:pPr marL="0" indent="0">
              <a:buNone/>
            </a:pPr>
            <a:endParaRPr lang="en-US" b="1" dirty="0"/>
          </a:p>
          <a:p>
            <a:pPr marL="0" indent="0">
              <a:buNone/>
            </a:pPr>
            <a:endParaRPr lang="en-US" dirty="0"/>
          </a:p>
        </p:txBody>
      </p:sp>
      <p:pic>
        <p:nvPicPr>
          <p:cNvPr id="4" name="Picture 3"/>
          <p:cNvPicPr>
            <a:picLocks noChangeAspect="1"/>
          </p:cNvPicPr>
          <p:nvPr/>
        </p:nvPicPr>
        <p:blipFill>
          <a:blip r:embed="rId2"/>
          <a:stretch>
            <a:fillRect/>
          </a:stretch>
        </p:blipFill>
        <p:spPr>
          <a:xfrm>
            <a:off x="4618496" y="3006671"/>
            <a:ext cx="5532894" cy="2869197"/>
          </a:xfrm>
          <a:prstGeom prst="rect">
            <a:avLst/>
          </a:prstGeom>
        </p:spPr>
      </p:pic>
    </p:spTree>
    <p:extLst>
      <p:ext uri="{BB962C8B-B14F-4D97-AF65-F5344CB8AC3E}">
        <p14:creationId xmlns:p14="http://schemas.microsoft.com/office/powerpoint/2010/main" val="1234745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Blood tests</a:t>
            </a:r>
            <a:br>
              <a:rPr lang="en-US" b="1"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Blood </a:t>
            </a:r>
            <a:r>
              <a:rPr lang="en-US" dirty="0"/>
              <a:t>tests may be used to confirm or rule out latent or active tuberculosis</a:t>
            </a:r>
            <a:r>
              <a:rPr lang="en-US" dirty="0" smtClean="0"/>
              <a:t>.</a:t>
            </a:r>
          </a:p>
          <a:p>
            <a:r>
              <a:rPr lang="en-US" dirty="0" smtClean="0"/>
              <a:t> </a:t>
            </a:r>
            <a:r>
              <a:rPr lang="en-US" dirty="0"/>
              <a:t>These tests use sophisticated technology </a:t>
            </a:r>
            <a:r>
              <a:rPr lang="en-US" dirty="0" smtClean="0"/>
              <a:t>to</a:t>
            </a:r>
          </a:p>
          <a:p>
            <a:pPr marL="0" indent="0">
              <a:buNone/>
            </a:pPr>
            <a:r>
              <a:rPr lang="en-US" dirty="0" smtClean="0"/>
              <a:t> </a:t>
            </a:r>
            <a:r>
              <a:rPr lang="en-US" dirty="0"/>
              <a:t>measure your immune system's reaction to </a:t>
            </a:r>
            <a:r>
              <a:rPr lang="en-US" dirty="0" smtClean="0"/>
              <a:t>TB.</a:t>
            </a:r>
            <a:endParaRPr lang="en-US" dirty="0"/>
          </a:p>
          <a:p>
            <a:r>
              <a:rPr lang="en-US" dirty="0"/>
              <a:t>These tests require only one office visit</a:t>
            </a:r>
            <a:r>
              <a:rPr lang="en-US" dirty="0" smtClean="0"/>
              <a:t>.</a:t>
            </a:r>
          </a:p>
          <a:p>
            <a:r>
              <a:rPr lang="en-US" dirty="0" smtClean="0"/>
              <a:t> </a:t>
            </a:r>
            <a:r>
              <a:rPr lang="en-US" dirty="0"/>
              <a:t>A blood test may be useful if you're at </a:t>
            </a:r>
            <a:endParaRPr lang="en-US" dirty="0" smtClean="0"/>
          </a:p>
          <a:p>
            <a:pPr marL="0" indent="0">
              <a:buNone/>
            </a:pPr>
            <a:r>
              <a:rPr lang="en-US" dirty="0" smtClean="0"/>
              <a:t>high </a:t>
            </a:r>
            <a:r>
              <a:rPr lang="en-US" dirty="0"/>
              <a:t>risk of TB infection but have a negative </a:t>
            </a:r>
            <a:endParaRPr lang="en-US" dirty="0" smtClean="0"/>
          </a:p>
          <a:p>
            <a:pPr marL="0" indent="0">
              <a:buNone/>
            </a:pPr>
            <a:r>
              <a:rPr lang="en-US" dirty="0" smtClean="0"/>
              <a:t>response </a:t>
            </a:r>
            <a:r>
              <a:rPr lang="en-US" dirty="0"/>
              <a:t>to the skin </a:t>
            </a:r>
            <a:r>
              <a:rPr lang="en-US" dirty="0" smtClean="0"/>
              <a:t>test.</a:t>
            </a:r>
            <a:endParaRPr lang="en-US" dirty="0"/>
          </a:p>
        </p:txBody>
      </p:sp>
      <p:pic>
        <p:nvPicPr>
          <p:cNvPr id="4" name="Picture 3"/>
          <p:cNvPicPr>
            <a:picLocks noChangeAspect="1"/>
          </p:cNvPicPr>
          <p:nvPr/>
        </p:nvPicPr>
        <p:blipFill>
          <a:blip r:embed="rId2"/>
          <a:stretch>
            <a:fillRect/>
          </a:stretch>
        </p:blipFill>
        <p:spPr>
          <a:xfrm>
            <a:off x="7020732" y="2960177"/>
            <a:ext cx="3766088" cy="2805192"/>
          </a:xfrm>
          <a:prstGeom prst="rect">
            <a:avLst/>
          </a:prstGeom>
        </p:spPr>
      </p:pic>
    </p:spTree>
    <p:extLst>
      <p:ext uri="{BB962C8B-B14F-4D97-AF65-F5344CB8AC3E}">
        <p14:creationId xmlns:p14="http://schemas.microsoft.com/office/powerpoint/2010/main" val="452910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Imaging tests</a:t>
            </a:r>
            <a:br>
              <a:rPr lang="en-US" b="1"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a:t>
            </a:r>
            <a:r>
              <a:rPr lang="en-US" dirty="0"/>
              <a:t>you've had a positive skin test, your doctor is likely to order a chest X-ray or a CT scan. </a:t>
            </a:r>
            <a:endParaRPr lang="en-US" dirty="0" smtClean="0"/>
          </a:p>
          <a:p>
            <a:r>
              <a:rPr lang="en-US" dirty="0" smtClean="0"/>
              <a:t>This </a:t>
            </a:r>
            <a:r>
              <a:rPr lang="en-US" dirty="0"/>
              <a:t>may show white spots in your lungs </a:t>
            </a:r>
            <a:endParaRPr lang="en-US" dirty="0" smtClean="0"/>
          </a:p>
          <a:p>
            <a:pPr marL="0" indent="0">
              <a:buNone/>
            </a:pPr>
            <a:r>
              <a:rPr lang="en-US" dirty="0"/>
              <a:t>	</a:t>
            </a:r>
            <a:r>
              <a:rPr lang="en-US" dirty="0" smtClean="0"/>
              <a:t>where </a:t>
            </a:r>
            <a:r>
              <a:rPr lang="en-US" dirty="0"/>
              <a:t>your immune system </a:t>
            </a:r>
            <a:r>
              <a:rPr lang="en-US" dirty="0" smtClean="0"/>
              <a:t>has</a:t>
            </a:r>
          </a:p>
          <a:p>
            <a:pPr marL="0" indent="0">
              <a:buNone/>
            </a:pPr>
            <a:r>
              <a:rPr lang="en-US" dirty="0"/>
              <a:t>	</a:t>
            </a:r>
            <a:r>
              <a:rPr lang="en-US" dirty="0" smtClean="0"/>
              <a:t> </a:t>
            </a:r>
            <a:r>
              <a:rPr lang="en-US" dirty="0"/>
              <a:t>walled off TB bacteria, or it may reveal </a:t>
            </a:r>
            <a:endParaRPr lang="en-US" dirty="0" smtClean="0"/>
          </a:p>
          <a:p>
            <a:pPr marL="0" indent="0">
              <a:buNone/>
            </a:pPr>
            <a:r>
              <a:rPr lang="en-US" dirty="0"/>
              <a:t>	</a:t>
            </a:r>
            <a:r>
              <a:rPr lang="en-US" dirty="0" smtClean="0"/>
              <a:t>changes </a:t>
            </a:r>
            <a:r>
              <a:rPr lang="en-US" dirty="0"/>
              <a:t>in your lungs caused </a:t>
            </a:r>
            <a:r>
              <a:rPr lang="en-US" dirty="0" smtClean="0"/>
              <a:t>by</a:t>
            </a:r>
          </a:p>
          <a:p>
            <a:pPr marL="0" indent="0">
              <a:buNone/>
            </a:pPr>
            <a:r>
              <a:rPr lang="en-US" dirty="0"/>
              <a:t>	</a:t>
            </a:r>
            <a:r>
              <a:rPr lang="en-US" dirty="0" smtClean="0"/>
              <a:t> </a:t>
            </a:r>
            <a:r>
              <a:rPr lang="en-US" dirty="0"/>
              <a:t>active </a:t>
            </a:r>
            <a:r>
              <a:rPr lang="en-US" dirty="0" smtClean="0"/>
              <a:t>tuberculosis</a:t>
            </a:r>
            <a:r>
              <a:rPr lang="en-US" dirty="0" smtClean="0"/>
              <a:t> (</a:t>
            </a:r>
            <a:r>
              <a:rPr lang="en-US" dirty="0" err="1" smtClean="0"/>
              <a:t>Sudre</a:t>
            </a:r>
            <a:r>
              <a:rPr lang="en-US" dirty="0" smtClean="0"/>
              <a:t> et.al. 2012)</a:t>
            </a:r>
            <a:r>
              <a:rPr lang="en-US" dirty="0" smtClean="0"/>
              <a:t>. </a:t>
            </a:r>
          </a:p>
          <a:p>
            <a:r>
              <a:rPr lang="en-US" dirty="0" smtClean="0"/>
              <a:t>CT </a:t>
            </a:r>
            <a:r>
              <a:rPr lang="en-US" dirty="0"/>
              <a:t>scans provide more-detailed </a:t>
            </a:r>
            <a:r>
              <a:rPr lang="en-US" dirty="0" smtClean="0"/>
              <a:t>images</a:t>
            </a:r>
          </a:p>
          <a:p>
            <a:pPr marL="0" indent="0">
              <a:buNone/>
            </a:pPr>
            <a:r>
              <a:rPr lang="en-US" dirty="0"/>
              <a:t>	</a:t>
            </a:r>
            <a:r>
              <a:rPr lang="en-US" dirty="0" smtClean="0"/>
              <a:t> </a:t>
            </a:r>
            <a:r>
              <a:rPr lang="en-US" dirty="0"/>
              <a:t>than do X-rays.</a:t>
            </a:r>
          </a:p>
          <a:p>
            <a:endParaRPr lang="en-US" dirty="0"/>
          </a:p>
        </p:txBody>
      </p:sp>
      <p:pic>
        <p:nvPicPr>
          <p:cNvPr id="4" name="Picture 3"/>
          <p:cNvPicPr>
            <a:picLocks noChangeAspect="1"/>
          </p:cNvPicPr>
          <p:nvPr/>
        </p:nvPicPr>
        <p:blipFill>
          <a:blip r:embed="rId2"/>
          <a:stretch>
            <a:fillRect/>
          </a:stretch>
        </p:blipFill>
        <p:spPr>
          <a:xfrm>
            <a:off x="5827363" y="2898182"/>
            <a:ext cx="5069234" cy="2977685"/>
          </a:xfrm>
          <a:prstGeom prst="rect">
            <a:avLst/>
          </a:prstGeom>
        </p:spPr>
      </p:pic>
    </p:spTree>
    <p:extLst>
      <p:ext uri="{BB962C8B-B14F-4D97-AF65-F5344CB8AC3E}">
        <p14:creationId xmlns:p14="http://schemas.microsoft.com/office/powerpoint/2010/main" val="3673459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Sputum </a:t>
            </a:r>
            <a:r>
              <a:rPr lang="en-US" b="1" dirty="0" smtClean="0"/>
              <a:t>tests</a:t>
            </a:r>
            <a:r>
              <a:rPr lang="en-US" dirty="0"/>
              <a:t> </a:t>
            </a:r>
          </a:p>
        </p:txBody>
      </p:sp>
      <p:sp>
        <p:nvSpPr>
          <p:cNvPr id="3" name="Content Placeholder 2"/>
          <p:cNvSpPr>
            <a:spLocks noGrp="1"/>
          </p:cNvSpPr>
          <p:nvPr>
            <p:ph idx="1"/>
          </p:nvPr>
        </p:nvSpPr>
        <p:spPr/>
        <p:txBody>
          <a:bodyPr>
            <a:normAutofit fontScale="85000" lnSpcReduction="10000"/>
          </a:bodyPr>
          <a:lstStyle/>
          <a:p>
            <a:r>
              <a:rPr lang="en-US" dirty="0" smtClean="0"/>
              <a:t>If the </a:t>
            </a:r>
            <a:r>
              <a:rPr lang="en-US" dirty="0"/>
              <a:t>chest X-ray shows signs of tuberculosis, </a:t>
            </a:r>
            <a:r>
              <a:rPr lang="en-US" dirty="0" smtClean="0"/>
              <a:t>the </a:t>
            </a:r>
            <a:r>
              <a:rPr lang="en-US" dirty="0"/>
              <a:t>doctor may take samples of </a:t>
            </a:r>
            <a:r>
              <a:rPr lang="en-US" dirty="0" smtClean="0"/>
              <a:t> </a:t>
            </a:r>
            <a:r>
              <a:rPr lang="en-US" dirty="0"/>
              <a:t>sputum — the mucus that comes up when you cough. The samples are tested for TB bacteria.</a:t>
            </a:r>
          </a:p>
          <a:p>
            <a:r>
              <a:rPr lang="en-US" dirty="0"/>
              <a:t>Sputum samples can also be used to </a:t>
            </a:r>
            <a:r>
              <a:rPr lang="en-US" dirty="0" smtClean="0"/>
              <a:t>test</a:t>
            </a:r>
          </a:p>
          <a:p>
            <a:pPr marL="0" indent="0">
              <a:buNone/>
            </a:pPr>
            <a:r>
              <a:rPr lang="en-US" dirty="0"/>
              <a:t>	</a:t>
            </a:r>
            <a:r>
              <a:rPr lang="en-US" dirty="0" smtClean="0"/>
              <a:t> </a:t>
            </a:r>
            <a:r>
              <a:rPr lang="en-US" dirty="0"/>
              <a:t>for drug-resistant strains of TB. </a:t>
            </a:r>
            <a:endParaRPr lang="en-US" dirty="0" smtClean="0"/>
          </a:p>
          <a:p>
            <a:r>
              <a:rPr lang="en-US" dirty="0" smtClean="0"/>
              <a:t>This </a:t>
            </a:r>
            <a:r>
              <a:rPr lang="en-US" dirty="0"/>
              <a:t>helps </a:t>
            </a:r>
            <a:r>
              <a:rPr lang="en-US" dirty="0" smtClean="0"/>
              <a:t>the </a:t>
            </a:r>
            <a:r>
              <a:rPr lang="en-US" dirty="0"/>
              <a:t>doctor </a:t>
            </a:r>
            <a:r>
              <a:rPr lang="en-US" dirty="0" smtClean="0"/>
              <a:t>to choose </a:t>
            </a:r>
            <a:r>
              <a:rPr lang="en-US" dirty="0"/>
              <a:t>the medications </a:t>
            </a:r>
            <a:endParaRPr lang="en-US" dirty="0" smtClean="0"/>
          </a:p>
          <a:p>
            <a:pPr marL="0" indent="0">
              <a:buNone/>
            </a:pPr>
            <a:r>
              <a:rPr lang="en-US" dirty="0" smtClean="0"/>
              <a:t>	that </a:t>
            </a:r>
            <a:r>
              <a:rPr lang="en-US" dirty="0"/>
              <a:t>are most likely to work. These tests can take </a:t>
            </a:r>
            <a:r>
              <a:rPr lang="en-US" dirty="0" smtClean="0"/>
              <a:t>four</a:t>
            </a:r>
          </a:p>
          <a:p>
            <a:pPr marL="0" indent="0">
              <a:buNone/>
            </a:pPr>
            <a:r>
              <a:rPr lang="en-US" dirty="0"/>
              <a:t>	</a:t>
            </a:r>
            <a:r>
              <a:rPr lang="en-US" dirty="0" smtClean="0"/>
              <a:t> </a:t>
            </a:r>
            <a:r>
              <a:rPr lang="en-US" dirty="0"/>
              <a:t>to eight weeks to be completed.</a:t>
            </a:r>
          </a:p>
          <a:p>
            <a:pPr marL="0" indent="0">
              <a:buNone/>
            </a:pPr>
            <a:r>
              <a:rPr lang="en-US" dirty="0"/>
              <a:t> </a:t>
            </a:r>
          </a:p>
          <a:p>
            <a:endParaRPr lang="en-US" dirty="0"/>
          </a:p>
        </p:txBody>
      </p:sp>
      <p:pic>
        <p:nvPicPr>
          <p:cNvPr id="4" name="Picture 3"/>
          <p:cNvPicPr>
            <a:picLocks noChangeAspect="1"/>
          </p:cNvPicPr>
          <p:nvPr/>
        </p:nvPicPr>
        <p:blipFill>
          <a:blip r:embed="rId2"/>
          <a:stretch>
            <a:fillRect/>
          </a:stretch>
        </p:blipFill>
        <p:spPr>
          <a:xfrm>
            <a:off x="7160218" y="3192651"/>
            <a:ext cx="3736380" cy="2683217"/>
          </a:xfrm>
          <a:prstGeom prst="rect">
            <a:avLst/>
          </a:prstGeom>
        </p:spPr>
      </p:pic>
    </p:spTree>
    <p:extLst>
      <p:ext uri="{BB962C8B-B14F-4D97-AF65-F5344CB8AC3E}">
        <p14:creationId xmlns:p14="http://schemas.microsoft.com/office/powerpoint/2010/main" val="792745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base"/>
            <a:r>
              <a:rPr lang="en-US" b="1" dirty="0"/>
              <a:t>How is TB treated?</a:t>
            </a:r>
            <a:endParaRPr lang="en-US" dirty="0"/>
          </a:p>
        </p:txBody>
      </p:sp>
      <p:sp>
        <p:nvSpPr>
          <p:cNvPr id="3" name="Content Placeholder 2"/>
          <p:cNvSpPr>
            <a:spLocks noGrp="1"/>
          </p:cNvSpPr>
          <p:nvPr>
            <p:ph idx="1"/>
          </p:nvPr>
        </p:nvSpPr>
        <p:spPr/>
        <p:txBody>
          <a:bodyPr>
            <a:normAutofit fontScale="92500" lnSpcReduction="20000"/>
          </a:bodyPr>
          <a:lstStyle/>
          <a:p>
            <a:pPr marL="0" indent="0" fontAlgn="base">
              <a:buNone/>
            </a:pPr>
            <a:r>
              <a:rPr lang="en-US" dirty="0" smtClean="0"/>
              <a:t>The healthcare </a:t>
            </a:r>
            <a:r>
              <a:rPr lang="en-US" dirty="0"/>
              <a:t>provider </a:t>
            </a:r>
            <a:r>
              <a:rPr lang="en-US" dirty="0" smtClean="0"/>
              <a:t>figure </a:t>
            </a:r>
            <a:r>
              <a:rPr lang="en-US" dirty="0"/>
              <a:t>out the best treatment for </a:t>
            </a:r>
            <a:r>
              <a:rPr lang="en-US" dirty="0" smtClean="0"/>
              <a:t>individuals based </a:t>
            </a:r>
            <a:r>
              <a:rPr lang="en-US" dirty="0"/>
              <a:t>on:</a:t>
            </a:r>
          </a:p>
          <a:p>
            <a:pPr lvl="0" fontAlgn="base"/>
            <a:r>
              <a:rPr lang="en-US" dirty="0"/>
              <a:t>How old </a:t>
            </a:r>
            <a:r>
              <a:rPr lang="en-US" dirty="0" smtClean="0"/>
              <a:t>they </a:t>
            </a:r>
            <a:r>
              <a:rPr lang="en-US" dirty="0"/>
              <a:t>are</a:t>
            </a:r>
          </a:p>
          <a:p>
            <a:pPr lvl="0" fontAlgn="base"/>
            <a:r>
              <a:rPr lang="en-US" dirty="0"/>
              <a:t>Your overall health and past health</a:t>
            </a:r>
          </a:p>
          <a:p>
            <a:pPr lvl="0" fontAlgn="base"/>
            <a:r>
              <a:rPr lang="en-US" dirty="0"/>
              <a:t>How sick </a:t>
            </a:r>
            <a:r>
              <a:rPr lang="en-US" dirty="0" smtClean="0"/>
              <a:t>they are</a:t>
            </a:r>
            <a:endParaRPr lang="en-US" dirty="0"/>
          </a:p>
          <a:p>
            <a:pPr lvl="0" fontAlgn="base"/>
            <a:r>
              <a:rPr lang="en-US" dirty="0"/>
              <a:t>How well you can handle specific medicines, </a:t>
            </a:r>
            <a:endParaRPr lang="en-US" dirty="0" smtClean="0"/>
          </a:p>
          <a:p>
            <a:pPr marL="0" lvl="0" indent="0" fontAlgn="base">
              <a:buNone/>
            </a:pPr>
            <a:r>
              <a:rPr lang="en-US" dirty="0"/>
              <a:t>	</a:t>
            </a:r>
            <a:r>
              <a:rPr lang="en-US" dirty="0" smtClean="0"/>
              <a:t>procedures</a:t>
            </a:r>
            <a:r>
              <a:rPr lang="en-US" dirty="0"/>
              <a:t>, or therapies</a:t>
            </a:r>
          </a:p>
          <a:p>
            <a:pPr lvl="0" fontAlgn="base"/>
            <a:r>
              <a:rPr lang="en-US" dirty="0"/>
              <a:t>How long the condition is expected to last</a:t>
            </a:r>
          </a:p>
          <a:p>
            <a:pPr lvl="0" fontAlgn="base"/>
            <a:r>
              <a:rPr lang="en-US" dirty="0" smtClean="0"/>
              <a:t>Their </a:t>
            </a:r>
            <a:r>
              <a:rPr lang="en-US" dirty="0"/>
              <a:t>opinion or preference</a:t>
            </a:r>
          </a:p>
          <a:p>
            <a:endParaRPr lang="en-US" dirty="0"/>
          </a:p>
        </p:txBody>
      </p:sp>
      <p:pic>
        <p:nvPicPr>
          <p:cNvPr id="4" name="Picture 3"/>
          <p:cNvPicPr>
            <a:picLocks noChangeAspect="1"/>
          </p:cNvPicPr>
          <p:nvPr/>
        </p:nvPicPr>
        <p:blipFill>
          <a:blip r:embed="rId2"/>
          <a:stretch>
            <a:fillRect/>
          </a:stretch>
        </p:blipFill>
        <p:spPr>
          <a:xfrm>
            <a:off x="6540286" y="2882684"/>
            <a:ext cx="4356312" cy="2993183"/>
          </a:xfrm>
          <a:prstGeom prst="rect">
            <a:avLst/>
          </a:prstGeom>
        </p:spPr>
      </p:pic>
    </p:spTree>
    <p:extLst>
      <p:ext uri="{BB962C8B-B14F-4D97-AF65-F5344CB8AC3E}">
        <p14:creationId xmlns:p14="http://schemas.microsoft.com/office/powerpoint/2010/main" val="2336499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base"/>
            <a:r>
              <a:rPr lang="en-US" b="1" dirty="0"/>
              <a:t>Treatment </a:t>
            </a:r>
            <a:r>
              <a:rPr lang="en-US" b="1" dirty="0" smtClean="0"/>
              <a:t>option</a:t>
            </a:r>
            <a:endParaRPr lang="en-US" dirty="0"/>
          </a:p>
        </p:txBody>
      </p:sp>
      <p:sp>
        <p:nvSpPr>
          <p:cNvPr id="3" name="Content Placeholder 2"/>
          <p:cNvSpPr>
            <a:spLocks noGrp="1"/>
          </p:cNvSpPr>
          <p:nvPr>
            <p:ph idx="1"/>
          </p:nvPr>
        </p:nvSpPr>
        <p:spPr/>
        <p:txBody>
          <a:bodyPr>
            <a:normAutofit fontScale="85000" lnSpcReduction="20000"/>
          </a:bodyPr>
          <a:lstStyle/>
          <a:p>
            <a:pPr lvl="0" fontAlgn="base"/>
            <a:r>
              <a:rPr lang="en-US" dirty="0"/>
              <a:t>Short-term hospitalization</a:t>
            </a:r>
          </a:p>
          <a:p>
            <a:pPr lvl="0" fontAlgn="base"/>
            <a:r>
              <a:rPr lang="en-US" dirty="0"/>
              <a:t>For latent TB which is newly diagnosed: Usually a 6 to 12 month course of antibiotic called isoniazid will be given to kill off the TB organisms in the body. Some people with latent TB may be treated with a shorter course of 2 antibiotics for only 3 months.</a:t>
            </a:r>
          </a:p>
          <a:p>
            <a:pPr lvl="0" fontAlgn="base"/>
            <a:r>
              <a:rPr lang="en-US" dirty="0"/>
              <a:t>For active TB: Your healthcare provider </a:t>
            </a:r>
            <a:r>
              <a:rPr lang="en-US" dirty="0" smtClean="0"/>
              <a:t>may</a:t>
            </a:r>
          </a:p>
          <a:p>
            <a:pPr marL="0" lvl="0" indent="0" fontAlgn="base">
              <a:buNone/>
            </a:pPr>
            <a:r>
              <a:rPr lang="en-US" dirty="0" smtClean="0"/>
              <a:t> </a:t>
            </a:r>
            <a:r>
              <a:rPr lang="en-US" dirty="0"/>
              <a:t>prescribe 3 or more antibiotics in </a:t>
            </a:r>
            <a:r>
              <a:rPr lang="en-US" dirty="0" smtClean="0"/>
              <a:t>combination</a:t>
            </a:r>
          </a:p>
          <a:p>
            <a:pPr marL="0" lvl="0" indent="0" fontAlgn="base">
              <a:buNone/>
            </a:pPr>
            <a:r>
              <a:rPr lang="en-US" dirty="0" smtClean="0"/>
              <a:t> </a:t>
            </a:r>
            <a:r>
              <a:rPr lang="en-US" dirty="0"/>
              <a:t>for 6 to 9 months or </a:t>
            </a:r>
            <a:r>
              <a:rPr lang="en-US" dirty="0" smtClean="0"/>
              <a:t>longer</a:t>
            </a:r>
            <a:r>
              <a:rPr lang="en-US" dirty="0" smtClean="0"/>
              <a:t> (Reid et.al.2019)</a:t>
            </a:r>
            <a:r>
              <a:rPr lang="en-US" dirty="0" smtClean="0"/>
              <a:t>.</a:t>
            </a:r>
          </a:p>
          <a:p>
            <a:pPr marL="0" lvl="0" indent="0" fontAlgn="base">
              <a:buNone/>
            </a:pPr>
            <a:r>
              <a:rPr lang="en-US" dirty="0" smtClean="0"/>
              <a:t> </a:t>
            </a:r>
            <a:r>
              <a:rPr lang="en-US" dirty="0"/>
              <a:t>Examples include: isoniazid, </a:t>
            </a:r>
            <a:r>
              <a:rPr lang="en-US" dirty="0" smtClean="0"/>
              <a:t>pyrazinamide</a:t>
            </a:r>
            <a:r>
              <a:rPr lang="en-US" dirty="0"/>
              <a:t>, and ethambutol</a:t>
            </a:r>
            <a:r>
              <a:rPr lang="en-US" dirty="0" smtClean="0"/>
              <a:t>.</a:t>
            </a:r>
          </a:p>
          <a:p>
            <a:pPr lvl="0" fontAlgn="base"/>
            <a:r>
              <a:rPr lang="en-US" dirty="0" smtClean="0"/>
              <a:t> </a:t>
            </a:r>
            <a:r>
              <a:rPr lang="en-US" dirty="0"/>
              <a:t>People usually begin to improve within a few </a:t>
            </a:r>
            <a:r>
              <a:rPr lang="en-US" dirty="0" smtClean="0"/>
              <a:t>weeks.</a:t>
            </a:r>
            <a:endParaRPr lang="en-US" dirty="0"/>
          </a:p>
          <a:p>
            <a:endParaRPr lang="en-US" dirty="0"/>
          </a:p>
        </p:txBody>
      </p:sp>
      <p:pic>
        <p:nvPicPr>
          <p:cNvPr id="4" name="Picture 3"/>
          <p:cNvPicPr>
            <a:picLocks noChangeAspect="1"/>
          </p:cNvPicPr>
          <p:nvPr/>
        </p:nvPicPr>
        <p:blipFill>
          <a:blip r:embed="rId3"/>
          <a:stretch>
            <a:fillRect/>
          </a:stretch>
        </p:blipFill>
        <p:spPr>
          <a:xfrm>
            <a:off x="7377193" y="3688597"/>
            <a:ext cx="3394129" cy="2076772"/>
          </a:xfrm>
          <a:prstGeom prst="rect">
            <a:avLst/>
          </a:prstGeom>
        </p:spPr>
      </p:pic>
    </p:spTree>
    <p:extLst>
      <p:ext uri="{BB962C8B-B14F-4D97-AF65-F5344CB8AC3E}">
        <p14:creationId xmlns:p14="http://schemas.microsoft.com/office/powerpoint/2010/main" val="944661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TB treatment and management</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Isolate patients with possible tuberculosis (TB) infection in a private room with negative </a:t>
            </a:r>
            <a:r>
              <a:rPr lang="en-US" dirty="0" smtClean="0"/>
              <a:t>pressure</a:t>
            </a:r>
          </a:p>
          <a:p>
            <a:r>
              <a:rPr lang="en-US" dirty="0" smtClean="0"/>
              <a:t> air should be exhausted </a:t>
            </a:r>
            <a:r>
              <a:rPr lang="en-US" dirty="0"/>
              <a:t>to outside or through a high-efficiency particulate air filter). </a:t>
            </a:r>
            <a:endParaRPr lang="en-US" dirty="0" smtClean="0"/>
          </a:p>
          <a:p>
            <a:r>
              <a:rPr lang="en-US" dirty="0" smtClean="0"/>
              <a:t>Medical </a:t>
            </a:r>
            <a:r>
              <a:rPr lang="en-US" dirty="0"/>
              <a:t>staff must wear </a:t>
            </a:r>
            <a:r>
              <a:rPr lang="en-US" dirty="0" smtClean="0"/>
              <a:t>high-efficiency</a:t>
            </a:r>
          </a:p>
          <a:p>
            <a:pPr marL="0" indent="0">
              <a:buNone/>
            </a:pPr>
            <a:r>
              <a:rPr lang="en-US" dirty="0" smtClean="0"/>
              <a:t> </a:t>
            </a:r>
            <a:r>
              <a:rPr lang="en-US" dirty="0"/>
              <a:t>disposable masks sufficient to filter the </a:t>
            </a:r>
            <a:r>
              <a:rPr lang="en-US" dirty="0" smtClean="0"/>
              <a:t> </a:t>
            </a:r>
          </a:p>
          <a:p>
            <a:pPr marL="0" indent="0">
              <a:buNone/>
            </a:pPr>
            <a:r>
              <a:rPr lang="en-US" dirty="0" smtClean="0"/>
              <a:t>tubercle </a:t>
            </a:r>
            <a:r>
              <a:rPr lang="en-US" dirty="0"/>
              <a:t>bacillus. Continue isolation </a:t>
            </a:r>
            <a:r>
              <a:rPr lang="en-US" dirty="0" smtClean="0"/>
              <a:t>until</a:t>
            </a:r>
          </a:p>
          <a:p>
            <a:pPr marL="0" indent="0">
              <a:buNone/>
            </a:pPr>
            <a:r>
              <a:rPr lang="en-US" dirty="0" smtClean="0"/>
              <a:t> </a:t>
            </a:r>
            <a:r>
              <a:rPr lang="en-US" dirty="0"/>
              <a:t>sputum smears are negative for 3 </a:t>
            </a:r>
            <a:r>
              <a:rPr lang="en-US" dirty="0" smtClean="0"/>
              <a:t>consecutive</a:t>
            </a:r>
          </a:p>
          <a:p>
            <a:pPr marL="0" indent="0">
              <a:buNone/>
            </a:pPr>
            <a:r>
              <a:rPr lang="en-US" dirty="0" smtClean="0"/>
              <a:t> </a:t>
            </a:r>
            <a:r>
              <a:rPr lang="en-US" dirty="0"/>
              <a:t>determinations </a:t>
            </a:r>
            <a:endParaRPr lang="en-US" dirty="0" smtClean="0"/>
          </a:p>
          <a:p>
            <a:endParaRPr lang="en-US" dirty="0"/>
          </a:p>
        </p:txBody>
      </p:sp>
      <p:pic>
        <p:nvPicPr>
          <p:cNvPr id="4" name="Picture 3"/>
          <p:cNvPicPr>
            <a:picLocks noChangeAspect="1"/>
          </p:cNvPicPr>
          <p:nvPr/>
        </p:nvPicPr>
        <p:blipFill>
          <a:blip r:embed="rId2"/>
          <a:stretch>
            <a:fillRect/>
          </a:stretch>
        </p:blipFill>
        <p:spPr>
          <a:xfrm>
            <a:off x="6416298" y="3595608"/>
            <a:ext cx="4480299" cy="2280260"/>
          </a:xfrm>
          <a:prstGeom prst="rect">
            <a:avLst/>
          </a:prstGeom>
        </p:spPr>
      </p:pic>
    </p:spTree>
    <p:extLst>
      <p:ext uri="{BB962C8B-B14F-4D97-AF65-F5344CB8AC3E}">
        <p14:creationId xmlns:p14="http://schemas.microsoft.com/office/powerpoint/2010/main" val="2724011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Medication side effects</a:t>
            </a:r>
            <a:br>
              <a:rPr lang="en-US" b="1" dirty="0"/>
            </a:br>
            <a:endParaRPr lang="en-US" dirty="0"/>
          </a:p>
        </p:txBody>
      </p:sp>
      <p:sp>
        <p:nvSpPr>
          <p:cNvPr id="3" name="Content Placeholder 2"/>
          <p:cNvSpPr>
            <a:spLocks noGrp="1"/>
          </p:cNvSpPr>
          <p:nvPr>
            <p:ph idx="1"/>
          </p:nvPr>
        </p:nvSpPr>
        <p:spPr>
          <a:xfrm>
            <a:off x="1295401" y="2448732"/>
            <a:ext cx="9601196" cy="3564610"/>
          </a:xfrm>
        </p:spPr>
        <p:txBody>
          <a:bodyPr>
            <a:normAutofit fontScale="92500" lnSpcReduction="20000"/>
          </a:bodyPr>
          <a:lstStyle/>
          <a:p>
            <a:pPr marL="0" indent="0">
              <a:buNone/>
            </a:pPr>
            <a:r>
              <a:rPr lang="en-US" dirty="0"/>
              <a:t>Serious side effects of TB drugs aren't common but can be dangerous when they do occur. All tuberculosis medications can be highly toxic to your liver. When taking these medications, call your doctor immediately if you experience any of the following:</a:t>
            </a:r>
          </a:p>
          <a:p>
            <a:pPr lvl="0"/>
            <a:r>
              <a:rPr lang="en-US" dirty="0"/>
              <a:t>Nausea or vomiting</a:t>
            </a:r>
          </a:p>
          <a:p>
            <a:pPr lvl="0"/>
            <a:r>
              <a:rPr lang="en-US" dirty="0"/>
              <a:t>Loss of appetite</a:t>
            </a:r>
          </a:p>
          <a:p>
            <a:pPr lvl="0"/>
            <a:r>
              <a:rPr lang="en-US" dirty="0"/>
              <a:t>A yellow color to your skin (jaundice)</a:t>
            </a:r>
          </a:p>
          <a:p>
            <a:pPr lvl="0"/>
            <a:r>
              <a:rPr lang="en-US" dirty="0"/>
              <a:t>Dark urine</a:t>
            </a:r>
          </a:p>
          <a:p>
            <a:pPr lvl="0"/>
            <a:r>
              <a:rPr lang="en-US" dirty="0"/>
              <a:t>A fever that lasts three or more days and </a:t>
            </a:r>
            <a:endParaRPr lang="en-US" dirty="0" smtClean="0"/>
          </a:p>
          <a:p>
            <a:pPr marL="0" lvl="0" indent="0">
              <a:buNone/>
            </a:pPr>
            <a:r>
              <a:rPr lang="en-US" dirty="0" smtClean="0"/>
              <a:t>has </a:t>
            </a:r>
            <a:r>
              <a:rPr lang="en-US" dirty="0"/>
              <a:t>no obvious cause</a:t>
            </a:r>
          </a:p>
          <a:p>
            <a:endParaRPr lang="en-US" dirty="0"/>
          </a:p>
        </p:txBody>
      </p:sp>
      <p:pic>
        <p:nvPicPr>
          <p:cNvPr id="4" name="Picture 3"/>
          <p:cNvPicPr>
            <a:picLocks noChangeAspect="1"/>
          </p:cNvPicPr>
          <p:nvPr/>
        </p:nvPicPr>
        <p:blipFill>
          <a:blip r:embed="rId2"/>
          <a:stretch>
            <a:fillRect/>
          </a:stretch>
        </p:blipFill>
        <p:spPr>
          <a:xfrm>
            <a:off x="6075336" y="3332137"/>
            <a:ext cx="4821262" cy="2543732"/>
          </a:xfrm>
          <a:prstGeom prst="rect">
            <a:avLst/>
          </a:prstGeom>
        </p:spPr>
      </p:pic>
    </p:spTree>
    <p:extLst>
      <p:ext uri="{BB962C8B-B14F-4D97-AF65-F5344CB8AC3E}">
        <p14:creationId xmlns:p14="http://schemas.microsoft.com/office/powerpoint/2010/main" val="3872909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Completing treatment is essential</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After a few weeks,  </a:t>
            </a:r>
            <a:r>
              <a:rPr lang="en-US" dirty="0" smtClean="0"/>
              <a:t>patients will </a:t>
            </a:r>
            <a:r>
              <a:rPr lang="en-US" dirty="0"/>
              <a:t>be contagious and </a:t>
            </a:r>
            <a:r>
              <a:rPr lang="en-US" dirty="0" smtClean="0"/>
              <a:t>they </a:t>
            </a:r>
            <a:r>
              <a:rPr lang="en-US" dirty="0"/>
              <a:t>may start to feel better. It might be tempting to stop </a:t>
            </a:r>
            <a:r>
              <a:rPr lang="en-US" dirty="0" smtClean="0"/>
              <a:t>taking </a:t>
            </a:r>
            <a:r>
              <a:rPr lang="en-US" dirty="0"/>
              <a:t>TB drugs. </a:t>
            </a:r>
            <a:endParaRPr lang="en-US" dirty="0" smtClean="0"/>
          </a:p>
          <a:p>
            <a:r>
              <a:rPr lang="en-US" dirty="0" smtClean="0"/>
              <a:t>But </a:t>
            </a:r>
            <a:r>
              <a:rPr lang="en-US" dirty="0"/>
              <a:t>it is crucial that </a:t>
            </a:r>
            <a:r>
              <a:rPr lang="en-US" dirty="0" smtClean="0"/>
              <a:t>patient </a:t>
            </a:r>
            <a:r>
              <a:rPr lang="en-US" dirty="0"/>
              <a:t>finish the full course of therapy and take the medications exactly as prescribed by your doctor. </a:t>
            </a:r>
            <a:endParaRPr lang="en-US" dirty="0" smtClean="0"/>
          </a:p>
          <a:p>
            <a:r>
              <a:rPr lang="en-US" dirty="0" smtClean="0"/>
              <a:t>Stopping </a:t>
            </a:r>
            <a:r>
              <a:rPr lang="en-US" dirty="0"/>
              <a:t>treatment too soon or skipping </a:t>
            </a:r>
            <a:r>
              <a:rPr lang="en-US" dirty="0" smtClean="0"/>
              <a:t>doses</a:t>
            </a:r>
          </a:p>
          <a:p>
            <a:pPr marL="0" indent="0">
              <a:buNone/>
            </a:pPr>
            <a:r>
              <a:rPr lang="en-US" dirty="0" smtClean="0"/>
              <a:t> </a:t>
            </a:r>
            <a:r>
              <a:rPr lang="en-US" dirty="0"/>
              <a:t>can allow the bacteria that are still alive to </a:t>
            </a:r>
            <a:endParaRPr lang="en-US" dirty="0" smtClean="0"/>
          </a:p>
          <a:p>
            <a:pPr marL="0" indent="0">
              <a:buNone/>
            </a:pPr>
            <a:r>
              <a:rPr lang="en-US" dirty="0" smtClean="0"/>
              <a:t>become </a:t>
            </a:r>
            <a:r>
              <a:rPr lang="en-US" dirty="0"/>
              <a:t>resistant to those drugs, leading to </a:t>
            </a:r>
            <a:endParaRPr lang="en-US" dirty="0" smtClean="0"/>
          </a:p>
          <a:p>
            <a:pPr marL="0" indent="0">
              <a:buNone/>
            </a:pPr>
            <a:r>
              <a:rPr lang="en-US" dirty="0" smtClean="0"/>
              <a:t>TB </a:t>
            </a:r>
            <a:r>
              <a:rPr lang="en-US" dirty="0"/>
              <a:t>that is much more dangerous and difficult to treat.</a:t>
            </a:r>
          </a:p>
          <a:p>
            <a:endParaRPr lang="en-US" dirty="0"/>
          </a:p>
        </p:txBody>
      </p:sp>
      <p:pic>
        <p:nvPicPr>
          <p:cNvPr id="4" name="Picture 3"/>
          <p:cNvPicPr>
            <a:picLocks noChangeAspect="1"/>
          </p:cNvPicPr>
          <p:nvPr/>
        </p:nvPicPr>
        <p:blipFill>
          <a:blip r:embed="rId2"/>
          <a:stretch>
            <a:fillRect/>
          </a:stretch>
        </p:blipFill>
        <p:spPr>
          <a:xfrm>
            <a:off x="7268705" y="3642103"/>
            <a:ext cx="3518115" cy="2233766"/>
          </a:xfrm>
          <a:prstGeom prst="rect">
            <a:avLst/>
          </a:prstGeom>
        </p:spPr>
      </p:pic>
    </p:spTree>
    <p:extLst>
      <p:ext uri="{BB962C8B-B14F-4D97-AF65-F5344CB8AC3E}">
        <p14:creationId xmlns:p14="http://schemas.microsoft.com/office/powerpoint/2010/main" val="3464954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References</a:t>
            </a:r>
            <a:endParaRPr lang="en-US" b="1" dirty="0"/>
          </a:p>
        </p:txBody>
      </p:sp>
      <p:sp>
        <p:nvSpPr>
          <p:cNvPr id="3" name="Content Placeholder 2"/>
          <p:cNvSpPr>
            <a:spLocks noGrp="1"/>
          </p:cNvSpPr>
          <p:nvPr>
            <p:ph idx="1"/>
          </p:nvPr>
        </p:nvSpPr>
        <p:spPr/>
        <p:txBody>
          <a:bodyPr>
            <a:normAutofit fontScale="92500" lnSpcReduction="10000"/>
          </a:bodyPr>
          <a:lstStyle/>
          <a:p>
            <a:r>
              <a:rPr lang="en-US" dirty="0" err="1"/>
              <a:t>Sudre</a:t>
            </a:r>
            <a:r>
              <a:rPr lang="en-US" dirty="0"/>
              <a:t>, P., Ten Dam, G., &amp; Kochi, A. (2012). Tuberculosis: a global overview of the situation today. </a:t>
            </a:r>
            <a:r>
              <a:rPr lang="en-US" i="1" dirty="0"/>
              <a:t>Bulletin of the World Health Organization</a:t>
            </a:r>
            <a:r>
              <a:rPr lang="en-US" dirty="0"/>
              <a:t>, </a:t>
            </a:r>
            <a:r>
              <a:rPr lang="en-US" i="1" dirty="0"/>
              <a:t>70</a:t>
            </a:r>
            <a:r>
              <a:rPr lang="en-US" dirty="0"/>
              <a:t>(2), 149.</a:t>
            </a:r>
          </a:p>
          <a:p>
            <a:r>
              <a:rPr lang="en-US" dirty="0"/>
              <a:t>Reid, M. J., </a:t>
            </a:r>
            <a:r>
              <a:rPr lang="en-US" dirty="0" err="1"/>
              <a:t>Arinaminpathy</a:t>
            </a:r>
            <a:r>
              <a:rPr lang="en-US" dirty="0"/>
              <a:t>, N., Bloom, A., Bloom, B. R., Boehme, C., </a:t>
            </a:r>
            <a:r>
              <a:rPr lang="en-US" dirty="0" err="1"/>
              <a:t>Chaisson</a:t>
            </a:r>
            <a:r>
              <a:rPr lang="en-US" dirty="0"/>
              <a:t>, R., ... &amp; </a:t>
            </a:r>
            <a:r>
              <a:rPr lang="en-US" dirty="0" err="1"/>
              <a:t>Goosby</a:t>
            </a:r>
            <a:r>
              <a:rPr lang="en-US" dirty="0"/>
              <a:t>, E. P. (2019). Building a tuberculosis-free world: The Lancet Commission on tuberculosis. </a:t>
            </a:r>
            <a:r>
              <a:rPr lang="en-US" i="1" dirty="0"/>
              <a:t>The Lancet</a:t>
            </a:r>
            <a:r>
              <a:rPr lang="en-US" dirty="0"/>
              <a:t>, </a:t>
            </a:r>
            <a:r>
              <a:rPr lang="en-US" i="1" dirty="0"/>
              <a:t>393</a:t>
            </a:r>
            <a:r>
              <a:rPr lang="en-US" dirty="0"/>
              <a:t>(10178), 1331-1384.</a:t>
            </a:r>
          </a:p>
          <a:p>
            <a:r>
              <a:rPr lang="en-US" dirty="0"/>
              <a:t>Sterling, T. R., </a:t>
            </a:r>
            <a:r>
              <a:rPr lang="en-US" dirty="0" err="1"/>
              <a:t>Njie</a:t>
            </a:r>
            <a:r>
              <a:rPr lang="en-US" dirty="0"/>
              <a:t>, G., </a:t>
            </a:r>
            <a:r>
              <a:rPr lang="en-US" dirty="0" err="1"/>
              <a:t>Zenner</a:t>
            </a:r>
            <a:r>
              <a:rPr lang="en-US" dirty="0"/>
              <a:t>, D., Cohn, D. L., </a:t>
            </a:r>
            <a:r>
              <a:rPr lang="en-US" dirty="0" err="1"/>
              <a:t>Reves</a:t>
            </a:r>
            <a:r>
              <a:rPr lang="en-US" dirty="0"/>
              <a:t>, R., Ahmed, A., ... &amp; Belknap, R. (2020). Guidelines for the treatment of latent tuberculosis infection: recommendations from the National Tuberculosis Controllers Association and CDC, 2020.</a:t>
            </a:r>
          </a:p>
          <a:p>
            <a:endParaRPr lang="en-US" dirty="0"/>
          </a:p>
        </p:txBody>
      </p:sp>
    </p:spTree>
    <p:extLst>
      <p:ext uri="{BB962C8B-B14F-4D97-AF65-F5344CB8AC3E}">
        <p14:creationId xmlns:p14="http://schemas.microsoft.com/office/powerpoint/2010/main" val="2142738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overview</a:t>
            </a:r>
            <a:endParaRPr lang="en-US" b="1" dirty="0"/>
          </a:p>
        </p:txBody>
      </p:sp>
      <p:sp>
        <p:nvSpPr>
          <p:cNvPr id="3" name="Content Placeholder 2"/>
          <p:cNvSpPr>
            <a:spLocks noGrp="1"/>
          </p:cNvSpPr>
          <p:nvPr>
            <p:ph idx="1"/>
          </p:nvPr>
        </p:nvSpPr>
        <p:spPr>
          <a:xfrm>
            <a:off x="1295401" y="2556932"/>
            <a:ext cx="10018362" cy="3735380"/>
          </a:xfrm>
        </p:spPr>
        <p:txBody>
          <a:bodyPr>
            <a:normAutofit lnSpcReduction="10000"/>
          </a:bodyPr>
          <a:lstStyle/>
          <a:p>
            <a:r>
              <a:rPr lang="en-US" dirty="0"/>
              <a:t>Tuberculosis is one of the most prevalent infection in human being contributing widely to death and illness across the world. </a:t>
            </a:r>
            <a:endParaRPr lang="en-US" dirty="0" smtClean="0"/>
          </a:p>
          <a:p>
            <a:r>
              <a:rPr lang="en-US" dirty="0" smtClean="0"/>
              <a:t>The </a:t>
            </a:r>
            <a:r>
              <a:rPr lang="en-US" dirty="0"/>
              <a:t>disease is </a:t>
            </a:r>
            <a:r>
              <a:rPr lang="en-US" dirty="0" smtClean="0"/>
              <a:t>spread </a:t>
            </a:r>
            <a:r>
              <a:rPr lang="en-US" dirty="0"/>
              <a:t>by inhaling tiny droplets of saliva from the sneezes and coughs from the infected people. </a:t>
            </a:r>
            <a:endParaRPr lang="en-US" dirty="0" smtClean="0"/>
          </a:p>
          <a:p>
            <a:r>
              <a:rPr lang="en-US" dirty="0" smtClean="0"/>
              <a:t>It </a:t>
            </a:r>
            <a:r>
              <a:rPr lang="en-US" dirty="0"/>
              <a:t>is also slowly spreading, chronic, granulomatous </a:t>
            </a:r>
            <a:endParaRPr lang="en-US" dirty="0" smtClean="0"/>
          </a:p>
          <a:p>
            <a:pPr marL="0" indent="0">
              <a:buNone/>
            </a:pPr>
            <a:r>
              <a:rPr lang="en-US" dirty="0"/>
              <a:t> </a:t>
            </a:r>
            <a:r>
              <a:rPr lang="en-US" dirty="0" smtClean="0"/>
              <a:t>   and </a:t>
            </a:r>
            <a:r>
              <a:rPr lang="en-US" dirty="0"/>
              <a:t>it is characterized by a gradual loss in weight.</a:t>
            </a:r>
          </a:p>
          <a:p>
            <a:r>
              <a:rPr lang="en-US" dirty="0"/>
              <a:t>Tb is the world’s second </a:t>
            </a:r>
            <a:r>
              <a:rPr lang="en-US" dirty="0" smtClean="0"/>
              <a:t>common </a:t>
            </a:r>
            <a:r>
              <a:rPr lang="en-US" dirty="0"/>
              <a:t>cause </a:t>
            </a:r>
            <a:r>
              <a:rPr lang="en-US" dirty="0" smtClean="0"/>
              <a:t>of</a:t>
            </a:r>
          </a:p>
          <a:p>
            <a:pPr marL="0" indent="0">
              <a:buNone/>
            </a:pPr>
            <a:r>
              <a:rPr lang="en-US" dirty="0"/>
              <a:t> </a:t>
            </a:r>
            <a:r>
              <a:rPr lang="en-US" dirty="0" smtClean="0"/>
              <a:t>     </a:t>
            </a:r>
            <a:r>
              <a:rPr lang="en-US" dirty="0"/>
              <a:t>death after HIV/AIDS.</a:t>
            </a:r>
          </a:p>
          <a:p>
            <a:endParaRPr lang="en-US" dirty="0"/>
          </a:p>
        </p:txBody>
      </p:sp>
      <p:pic>
        <p:nvPicPr>
          <p:cNvPr id="4" name="Picture 3"/>
          <p:cNvPicPr>
            <a:picLocks noChangeAspect="1"/>
          </p:cNvPicPr>
          <p:nvPr/>
        </p:nvPicPr>
        <p:blipFill>
          <a:blip r:embed="rId3"/>
          <a:stretch>
            <a:fillRect/>
          </a:stretch>
        </p:blipFill>
        <p:spPr>
          <a:xfrm>
            <a:off x="7625165" y="3735092"/>
            <a:ext cx="3549113" cy="2442704"/>
          </a:xfrm>
          <a:prstGeom prst="rect">
            <a:avLst/>
          </a:prstGeom>
        </p:spPr>
      </p:pic>
    </p:spTree>
    <p:extLst>
      <p:ext uri="{BB962C8B-B14F-4D97-AF65-F5344CB8AC3E}">
        <p14:creationId xmlns:p14="http://schemas.microsoft.com/office/powerpoint/2010/main" val="1199741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What is T</a:t>
            </a:r>
            <a:r>
              <a:rPr lang="en-US" b="1" dirty="0" smtClean="0"/>
              <a:t>uberculosis</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fontAlgn="base"/>
            <a:r>
              <a:rPr lang="en-US" dirty="0"/>
              <a:t>Tuberculosis, or TB, is a bacterial infection that usually infects the lungs. Other organs, such as the kidneys, spine, or brain may also be involved. </a:t>
            </a:r>
            <a:endParaRPr lang="en-US" dirty="0" smtClean="0"/>
          </a:p>
          <a:p>
            <a:pPr fontAlgn="base"/>
            <a:r>
              <a:rPr lang="en-US" dirty="0" smtClean="0"/>
              <a:t>TB </a:t>
            </a:r>
            <a:r>
              <a:rPr lang="en-US" dirty="0"/>
              <a:t>is primarily spread from person to person in an airborne manner, such as when an infected person coughs or sneezes</a:t>
            </a:r>
            <a:r>
              <a:rPr lang="en-US" dirty="0" smtClean="0"/>
              <a:t>.</a:t>
            </a:r>
          </a:p>
          <a:p>
            <a:pPr fontAlgn="base"/>
            <a:r>
              <a:rPr lang="en-US" dirty="0" smtClean="0"/>
              <a:t> </a:t>
            </a:r>
            <a:r>
              <a:rPr lang="en-US" dirty="0"/>
              <a:t>It can also cause an active infection after </a:t>
            </a:r>
            <a:r>
              <a:rPr lang="en-US" dirty="0" smtClean="0"/>
              <a:t>a</a:t>
            </a:r>
          </a:p>
          <a:p>
            <a:pPr marL="0" indent="0" fontAlgn="base">
              <a:buNone/>
            </a:pPr>
            <a:r>
              <a:rPr lang="en-US" dirty="0"/>
              <a:t>	</a:t>
            </a:r>
            <a:r>
              <a:rPr lang="en-US" dirty="0" smtClean="0"/>
              <a:t> </a:t>
            </a:r>
            <a:r>
              <a:rPr lang="en-US" dirty="0"/>
              <a:t>period of not being active in </a:t>
            </a:r>
            <a:r>
              <a:rPr lang="en-US" dirty="0" smtClean="0"/>
              <a:t>someone</a:t>
            </a:r>
          </a:p>
          <a:p>
            <a:pPr marL="0" indent="0" fontAlgn="base">
              <a:buNone/>
            </a:pPr>
            <a:r>
              <a:rPr lang="en-US" dirty="0"/>
              <a:t> </a:t>
            </a:r>
            <a:r>
              <a:rPr lang="en-US" dirty="0" smtClean="0"/>
              <a:t>      </a:t>
            </a:r>
            <a:r>
              <a:rPr lang="en-US" dirty="0"/>
              <a:t>who was exposed at an earlier time.</a:t>
            </a:r>
          </a:p>
          <a:p>
            <a:pPr fontAlgn="base"/>
            <a:r>
              <a:rPr lang="en-US" dirty="0"/>
              <a:t>There is a difference between being infected </a:t>
            </a:r>
            <a:endParaRPr lang="en-US" dirty="0" smtClean="0"/>
          </a:p>
          <a:p>
            <a:pPr marL="0" indent="0" fontAlgn="base">
              <a:buNone/>
            </a:pPr>
            <a:r>
              <a:rPr lang="en-US" dirty="0"/>
              <a:t> </a:t>
            </a:r>
            <a:r>
              <a:rPr lang="en-US" dirty="0" smtClean="0"/>
              <a:t>    with </a:t>
            </a:r>
            <a:r>
              <a:rPr lang="en-US" dirty="0"/>
              <a:t>the TB bacterium and having active </a:t>
            </a:r>
            <a:r>
              <a:rPr lang="en-US" dirty="0" smtClean="0"/>
              <a:t>tuberculosis.</a:t>
            </a:r>
            <a:endParaRPr lang="en-US" dirty="0"/>
          </a:p>
          <a:p>
            <a:endParaRPr lang="en-US" dirty="0"/>
          </a:p>
        </p:txBody>
      </p:sp>
      <p:pic>
        <p:nvPicPr>
          <p:cNvPr id="4" name="Picture 3"/>
          <p:cNvPicPr>
            <a:picLocks noChangeAspect="1"/>
          </p:cNvPicPr>
          <p:nvPr/>
        </p:nvPicPr>
        <p:blipFill>
          <a:blip r:embed="rId2"/>
          <a:stretch>
            <a:fillRect/>
          </a:stretch>
        </p:blipFill>
        <p:spPr>
          <a:xfrm>
            <a:off x="6989737" y="3487119"/>
            <a:ext cx="3906860" cy="2388749"/>
          </a:xfrm>
          <a:prstGeom prst="rect">
            <a:avLst/>
          </a:prstGeom>
        </p:spPr>
      </p:pic>
    </p:spTree>
    <p:extLst>
      <p:ext uri="{BB962C8B-B14F-4D97-AF65-F5344CB8AC3E}">
        <p14:creationId xmlns:p14="http://schemas.microsoft.com/office/powerpoint/2010/main" val="2710315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base"/>
            <a:r>
              <a:rPr lang="en-US" b="1" dirty="0"/>
              <a:t>S</a:t>
            </a:r>
            <a:r>
              <a:rPr lang="en-US" b="1" dirty="0" smtClean="0"/>
              <a:t>tages </a:t>
            </a:r>
            <a:r>
              <a:rPr lang="en-US" b="1" dirty="0"/>
              <a:t>of </a:t>
            </a:r>
            <a:r>
              <a:rPr lang="en-US" b="1" dirty="0" smtClean="0"/>
              <a:t>TB</a:t>
            </a:r>
            <a:endParaRPr lang="en-US" dirty="0"/>
          </a:p>
        </p:txBody>
      </p:sp>
      <p:sp>
        <p:nvSpPr>
          <p:cNvPr id="3" name="Content Placeholder 2"/>
          <p:cNvSpPr>
            <a:spLocks noGrp="1"/>
          </p:cNvSpPr>
          <p:nvPr>
            <p:ph idx="1"/>
          </p:nvPr>
        </p:nvSpPr>
        <p:spPr>
          <a:xfrm>
            <a:off x="1295401" y="2556931"/>
            <a:ext cx="10033860" cy="3564899"/>
          </a:xfrm>
        </p:spPr>
        <p:txBody>
          <a:bodyPr>
            <a:normAutofit fontScale="70000" lnSpcReduction="20000"/>
          </a:bodyPr>
          <a:lstStyle/>
          <a:p>
            <a:pPr lvl="0" fontAlgn="base"/>
            <a:r>
              <a:rPr lang="en-US" b="1" dirty="0"/>
              <a:t>Exposure.</a:t>
            </a:r>
            <a:r>
              <a:rPr lang="en-US" dirty="0"/>
              <a:t> This happens when a person has been in contact with, or exposed to, another person who has TB. The exposed person will have a negative skin test, a normal chest X-ray, and no signs or symptoms of the disease.</a:t>
            </a:r>
          </a:p>
          <a:p>
            <a:pPr lvl="0" fontAlgn="base"/>
            <a:r>
              <a:rPr lang="en-US" b="1" dirty="0"/>
              <a:t>Latent TB infection.</a:t>
            </a:r>
            <a:r>
              <a:rPr lang="en-US" dirty="0"/>
              <a:t> This happens when a person has TB bacteria in his or her body, but does not have symptoms of the disease. </a:t>
            </a:r>
            <a:endParaRPr lang="en-US" dirty="0" smtClean="0"/>
          </a:p>
          <a:p>
            <a:pPr lvl="0" fontAlgn="base"/>
            <a:r>
              <a:rPr lang="en-US" dirty="0" smtClean="0"/>
              <a:t>The </a:t>
            </a:r>
            <a:r>
              <a:rPr lang="en-US" dirty="0"/>
              <a:t>infected person's immune system walls off </a:t>
            </a:r>
            <a:r>
              <a:rPr lang="en-US" dirty="0" smtClean="0"/>
              <a:t>the</a:t>
            </a:r>
          </a:p>
          <a:p>
            <a:pPr marL="0" lvl="0" indent="0" fontAlgn="base">
              <a:buNone/>
            </a:pPr>
            <a:r>
              <a:rPr lang="en-US" dirty="0"/>
              <a:t> </a:t>
            </a:r>
            <a:r>
              <a:rPr lang="en-US" dirty="0" smtClean="0"/>
              <a:t> </a:t>
            </a:r>
            <a:r>
              <a:rPr lang="en-US" dirty="0"/>
              <a:t>TB organisms, and the TB remains inactive throughout </a:t>
            </a:r>
            <a:endParaRPr lang="en-US" dirty="0" smtClean="0"/>
          </a:p>
          <a:p>
            <a:pPr marL="0" lvl="0" indent="0" fontAlgn="base">
              <a:buNone/>
            </a:pPr>
            <a:r>
              <a:rPr lang="en-US" dirty="0"/>
              <a:t> </a:t>
            </a:r>
            <a:r>
              <a:rPr lang="en-US" dirty="0" smtClean="0"/>
              <a:t>  life </a:t>
            </a:r>
            <a:r>
              <a:rPr lang="en-US" dirty="0"/>
              <a:t>in most people who are infected. This person would have </a:t>
            </a:r>
            <a:endParaRPr lang="en-US" dirty="0" smtClean="0"/>
          </a:p>
          <a:p>
            <a:pPr marL="0" lvl="0" indent="0" fontAlgn="base">
              <a:buNone/>
            </a:pPr>
            <a:r>
              <a:rPr lang="en-US" dirty="0"/>
              <a:t> </a:t>
            </a:r>
            <a:r>
              <a:rPr lang="en-US" dirty="0" smtClean="0"/>
              <a:t>  a </a:t>
            </a:r>
            <a:r>
              <a:rPr lang="en-US" dirty="0"/>
              <a:t>positive skin test, but a normal chest X-ray.</a:t>
            </a:r>
          </a:p>
          <a:p>
            <a:pPr lvl="0" fontAlgn="base"/>
            <a:r>
              <a:rPr lang="en-US" b="1" dirty="0"/>
              <a:t>TB disease.</a:t>
            </a:r>
            <a:r>
              <a:rPr lang="en-US" dirty="0"/>
              <a:t> This describes the person who has signs and symptoms </a:t>
            </a:r>
            <a:endParaRPr lang="en-US" dirty="0" smtClean="0"/>
          </a:p>
          <a:p>
            <a:pPr marL="0" lvl="0" indent="0" fontAlgn="base">
              <a:buNone/>
            </a:pPr>
            <a:r>
              <a:rPr lang="en-US" dirty="0" smtClean="0"/>
              <a:t>    of </a:t>
            </a:r>
            <a:r>
              <a:rPr lang="en-US" dirty="0"/>
              <a:t>an active infection. The person would have a positive skin test and </a:t>
            </a:r>
            <a:endParaRPr lang="en-US" dirty="0" smtClean="0"/>
          </a:p>
          <a:p>
            <a:pPr marL="0" lvl="0" indent="0" fontAlgn="base">
              <a:buNone/>
            </a:pPr>
            <a:r>
              <a:rPr lang="en-US" dirty="0" smtClean="0"/>
              <a:t>	 a </a:t>
            </a:r>
            <a:r>
              <a:rPr lang="en-US" dirty="0"/>
              <a:t>positive chest X-ray.</a:t>
            </a:r>
          </a:p>
          <a:p>
            <a:endParaRPr lang="en-US" dirty="0"/>
          </a:p>
        </p:txBody>
      </p:sp>
      <p:pic>
        <p:nvPicPr>
          <p:cNvPr id="4" name="Picture 3"/>
          <p:cNvPicPr>
            <a:picLocks noChangeAspect="1"/>
          </p:cNvPicPr>
          <p:nvPr/>
        </p:nvPicPr>
        <p:blipFill>
          <a:blip r:embed="rId2"/>
          <a:stretch>
            <a:fillRect/>
          </a:stretch>
        </p:blipFill>
        <p:spPr>
          <a:xfrm>
            <a:off x="7470184" y="3378631"/>
            <a:ext cx="3859078" cy="2634711"/>
          </a:xfrm>
          <a:prstGeom prst="rect">
            <a:avLst/>
          </a:prstGeom>
        </p:spPr>
      </p:pic>
    </p:spTree>
    <p:extLst>
      <p:ext uri="{BB962C8B-B14F-4D97-AF65-F5344CB8AC3E}">
        <p14:creationId xmlns:p14="http://schemas.microsoft.com/office/powerpoint/2010/main" val="3990883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What causes TB?</a:t>
            </a:r>
            <a:r>
              <a:rPr lang="en-US" dirty="0" smtClean="0"/>
              <a:t/>
            </a:r>
            <a:br>
              <a:rPr lang="en-US" dirty="0" smtClean="0"/>
            </a:br>
            <a:endParaRPr lang="en-US" dirty="0"/>
          </a:p>
        </p:txBody>
      </p:sp>
      <p:sp>
        <p:nvSpPr>
          <p:cNvPr id="3" name="Content Placeholder 2"/>
          <p:cNvSpPr>
            <a:spLocks noGrp="1"/>
          </p:cNvSpPr>
          <p:nvPr>
            <p:ph idx="1"/>
          </p:nvPr>
        </p:nvSpPr>
        <p:spPr>
          <a:xfrm>
            <a:off x="1295400" y="2556932"/>
            <a:ext cx="10080355" cy="3456410"/>
          </a:xfrm>
        </p:spPr>
        <p:txBody>
          <a:bodyPr>
            <a:normAutofit fontScale="70000" lnSpcReduction="20000"/>
          </a:bodyPr>
          <a:lstStyle/>
          <a:p>
            <a:pPr fontAlgn="base"/>
            <a:r>
              <a:rPr lang="en-US" dirty="0" smtClean="0"/>
              <a:t>The </a:t>
            </a:r>
            <a:r>
              <a:rPr lang="en-US" dirty="0"/>
              <a:t>main TB bacterium is Mycobacterium tuberculosis (M. tuberculosis). </a:t>
            </a:r>
            <a:endParaRPr lang="en-US" dirty="0" smtClean="0"/>
          </a:p>
          <a:p>
            <a:pPr fontAlgn="base"/>
            <a:r>
              <a:rPr lang="en-US" dirty="0" smtClean="0"/>
              <a:t>Many </a:t>
            </a:r>
            <a:r>
              <a:rPr lang="en-US" dirty="0"/>
              <a:t>people infected with this bacterium never develop active TB. They remain in the latent (inactive) TB stage. </a:t>
            </a:r>
            <a:endParaRPr lang="en-US" dirty="0" smtClean="0"/>
          </a:p>
          <a:p>
            <a:pPr fontAlgn="base"/>
            <a:r>
              <a:rPr lang="en-US" dirty="0" smtClean="0"/>
              <a:t>However</a:t>
            </a:r>
            <a:r>
              <a:rPr lang="en-US" dirty="0"/>
              <a:t>, in people with weak immune systems, </a:t>
            </a:r>
            <a:endParaRPr lang="en-US" dirty="0" smtClean="0"/>
          </a:p>
          <a:p>
            <a:pPr marL="0" indent="0" fontAlgn="base">
              <a:buNone/>
            </a:pPr>
            <a:r>
              <a:rPr lang="en-US" dirty="0"/>
              <a:t> </a:t>
            </a:r>
            <a:r>
              <a:rPr lang="en-US" dirty="0" smtClean="0"/>
              <a:t>	especially </a:t>
            </a:r>
            <a:r>
              <a:rPr lang="en-US" dirty="0"/>
              <a:t>those with </a:t>
            </a:r>
            <a:r>
              <a:rPr lang="en-US" dirty="0" smtClean="0"/>
              <a:t>HIV, </a:t>
            </a:r>
            <a:r>
              <a:rPr lang="en-US" dirty="0"/>
              <a:t>or those receiving </a:t>
            </a:r>
            <a:r>
              <a:rPr lang="en-US" dirty="0" smtClean="0"/>
              <a:t>medicines</a:t>
            </a:r>
          </a:p>
          <a:p>
            <a:pPr marL="0" indent="0" fontAlgn="base">
              <a:buNone/>
            </a:pPr>
            <a:r>
              <a:rPr lang="en-US" dirty="0"/>
              <a:t>	</a:t>
            </a:r>
            <a:r>
              <a:rPr lang="en-US" dirty="0" smtClean="0"/>
              <a:t> </a:t>
            </a:r>
            <a:r>
              <a:rPr lang="en-US" dirty="0"/>
              <a:t>that suppress the immune system, TB </a:t>
            </a:r>
            <a:r>
              <a:rPr lang="en-US" dirty="0" smtClean="0"/>
              <a:t>organisms</a:t>
            </a:r>
          </a:p>
          <a:p>
            <a:pPr marL="0" indent="0" fontAlgn="base">
              <a:buNone/>
            </a:pPr>
            <a:r>
              <a:rPr lang="en-US" dirty="0"/>
              <a:t>	</a:t>
            </a:r>
            <a:r>
              <a:rPr lang="en-US" dirty="0" smtClean="0"/>
              <a:t> </a:t>
            </a:r>
            <a:r>
              <a:rPr lang="en-US" dirty="0"/>
              <a:t>can overcome the body's defenses, multiply, and </a:t>
            </a:r>
            <a:r>
              <a:rPr lang="en-US" dirty="0" smtClean="0"/>
              <a:t>cause</a:t>
            </a:r>
          </a:p>
          <a:p>
            <a:pPr marL="0" indent="0" fontAlgn="base">
              <a:buNone/>
            </a:pPr>
            <a:r>
              <a:rPr lang="en-US" dirty="0"/>
              <a:t>	</a:t>
            </a:r>
            <a:r>
              <a:rPr lang="en-US" dirty="0" smtClean="0"/>
              <a:t> </a:t>
            </a:r>
            <a:r>
              <a:rPr lang="en-US" dirty="0"/>
              <a:t>an active </a:t>
            </a:r>
            <a:r>
              <a:rPr lang="en-US" dirty="0" smtClean="0"/>
              <a:t>disease (</a:t>
            </a:r>
            <a:r>
              <a:rPr lang="en-US" dirty="0" smtClean="0"/>
              <a:t>Sterling et.al.2020)</a:t>
            </a:r>
            <a:r>
              <a:rPr lang="en-US" dirty="0" smtClean="0"/>
              <a:t>.</a:t>
            </a:r>
          </a:p>
          <a:p>
            <a:pPr fontAlgn="base"/>
            <a:r>
              <a:rPr lang="en-US" dirty="0" smtClean="0"/>
              <a:t>The </a:t>
            </a:r>
            <a:r>
              <a:rPr lang="en-US" dirty="0"/>
              <a:t>TB bacterium is spread through the air when an infected </a:t>
            </a:r>
            <a:endParaRPr lang="en-US" dirty="0" smtClean="0"/>
          </a:p>
          <a:p>
            <a:pPr marL="0" indent="0" fontAlgn="base">
              <a:buNone/>
            </a:pPr>
            <a:r>
              <a:rPr lang="en-US" dirty="0"/>
              <a:t>	</a:t>
            </a:r>
            <a:r>
              <a:rPr lang="en-US" dirty="0" smtClean="0"/>
              <a:t>person </a:t>
            </a:r>
            <a:r>
              <a:rPr lang="en-US" dirty="0"/>
              <a:t>coughs, sneezes, speaks, sings, or laughs. </a:t>
            </a:r>
          </a:p>
        </p:txBody>
      </p:sp>
      <p:pic>
        <p:nvPicPr>
          <p:cNvPr id="4" name="Picture 3"/>
          <p:cNvPicPr>
            <a:picLocks noChangeAspect="1"/>
          </p:cNvPicPr>
          <p:nvPr/>
        </p:nvPicPr>
        <p:blipFill>
          <a:blip r:embed="rId3"/>
          <a:stretch>
            <a:fillRect/>
          </a:stretch>
        </p:blipFill>
        <p:spPr>
          <a:xfrm>
            <a:off x="6803756" y="3161654"/>
            <a:ext cx="4294319" cy="2714214"/>
          </a:xfrm>
          <a:prstGeom prst="rect">
            <a:avLst/>
          </a:prstGeom>
        </p:spPr>
      </p:pic>
    </p:spTree>
    <p:extLst>
      <p:ext uri="{BB962C8B-B14F-4D97-AF65-F5344CB8AC3E}">
        <p14:creationId xmlns:p14="http://schemas.microsoft.com/office/powerpoint/2010/main" val="1083530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dirty="0" smtClean="0"/>
              <a:t>Who is at risk for TB?</a:t>
            </a:r>
            <a:endParaRPr lang="en-US" dirty="0"/>
          </a:p>
        </p:txBody>
      </p:sp>
      <p:sp>
        <p:nvSpPr>
          <p:cNvPr id="5" name="Content Placeholder 2"/>
          <p:cNvSpPr>
            <a:spLocks noGrp="1"/>
          </p:cNvSpPr>
          <p:nvPr>
            <p:ph idx="1"/>
          </p:nvPr>
        </p:nvSpPr>
        <p:spPr/>
        <p:txBody>
          <a:bodyPr>
            <a:normAutofit fontScale="55000" lnSpcReduction="20000"/>
          </a:bodyPr>
          <a:lstStyle/>
          <a:p>
            <a:pPr marL="0" indent="0" fontAlgn="base">
              <a:buNone/>
            </a:pPr>
            <a:r>
              <a:rPr lang="en-US" dirty="0" smtClean="0"/>
              <a:t>TB </a:t>
            </a:r>
            <a:r>
              <a:rPr lang="en-US" dirty="0"/>
              <a:t>affects all ages, races, income levels, and both genders. Those at higher risk include the following:</a:t>
            </a:r>
          </a:p>
          <a:p>
            <a:pPr lvl="0" fontAlgn="base"/>
            <a:r>
              <a:rPr lang="en-US" dirty="0"/>
              <a:t>People who live or work with others who have TB</a:t>
            </a:r>
          </a:p>
          <a:p>
            <a:pPr lvl="0" fontAlgn="base"/>
            <a:r>
              <a:rPr lang="en-US" dirty="0"/>
              <a:t>Those who can’t access health care</a:t>
            </a:r>
          </a:p>
          <a:p>
            <a:pPr lvl="0" fontAlgn="base"/>
            <a:r>
              <a:rPr lang="en-US" dirty="0"/>
              <a:t>Homeless people</a:t>
            </a:r>
          </a:p>
          <a:p>
            <a:pPr lvl="0" fontAlgn="base"/>
            <a:r>
              <a:rPr lang="en-US" dirty="0"/>
              <a:t>People from other countries where TB is prevalent</a:t>
            </a:r>
          </a:p>
          <a:p>
            <a:pPr lvl="0" fontAlgn="base"/>
            <a:r>
              <a:rPr lang="en-US" dirty="0"/>
              <a:t>People in group settings, such as nursing homes</a:t>
            </a:r>
          </a:p>
          <a:p>
            <a:pPr lvl="0" fontAlgn="base"/>
            <a:r>
              <a:rPr lang="en-US" dirty="0"/>
              <a:t>People who abuse alcohol</a:t>
            </a:r>
          </a:p>
          <a:p>
            <a:pPr lvl="0" fontAlgn="base"/>
            <a:r>
              <a:rPr lang="en-US" dirty="0"/>
              <a:t>People who use intravenous drugs</a:t>
            </a:r>
          </a:p>
          <a:p>
            <a:pPr lvl="0" fontAlgn="base"/>
            <a:r>
              <a:rPr lang="en-US" dirty="0"/>
              <a:t>People with weak immune systems</a:t>
            </a:r>
          </a:p>
          <a:p>
            <a:pPr lvl="0" fontAlgn="base"/>
            <a:r>
              <a:rPr lang="en-US" dirty="0"/>
              <a:t>The elderly</a:t>
            </a:r>
          </a:p>
          <a:p>
            <a:pPr lvl="0" fontAlgn="base"/>
            <a:r>
              <a:rPr lang="en-US" dirty="0"/>
              <a:t>Healthcare workers who come in contact with high-risk populations</a:t>
            </a:r>
          </a:p>
          <a:p>
            <a:endParaRPr lang="en-US" dirty="0"/>
          </a:p>
        </p:txBody>
      </p:sp>
      <p:pic>
        <p:nvPicPr>
          <p:cNvPr id="6" name="Picture 5"/>
          <p:cNvPicPr>
            <a:picLocks noChangeAspect="1"/>
          </p:cNvPicPr>
          <p:nvPr/>
        </p:nvPicPr>
        <p:blipFill>
          <a:blip r:embed="rId3"/>
          <a:stretch>
            <a:fillRect/>
          </a:stretch>
        </p:blipFill>
        <p:spPr>
          <a:xfrm>
            <a:off x="6028841" y="2743200"/>
            <a:ext cx="4867755" cy="3132668"/>
          </a:xfrm>
          <a:prstGeom prst="rect">
            <a:avLst/>
          </a:prstGeom>
        </p:spPr>
      </p:pic>
    </p:spTree>
    <p:extLst>
      <p:ext uri="{BB962C8B-B14F-4D97-AF65-F5344CB8AC3E}">
        <p14:creationId xmlns:p14="http://schemas.microsoft.com/office/powerpoint/2010/main" val="2171669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base"/>
            <a:r>
              <a:rPr lang="en-US" b="1" dirty="0" smtClean="0"/>
              <a:t>What are the symptoms of TB?</a:t>
            </a:r>
            <a:endParaRPr lang="en-US" dirty="0"/>
          </a:p>
        </p:txBody>
      </p:sp>
      <p:sp>
        <p:nvSpPr>
          <p:cNvPr id="3" name="Content Placeholder 2"/>
          <p:cNvSpPr>
            <a:spLocks noGrp="1"/>
          </p:cNvSpPr>
          <p:nvPr>
            <p:ph idx="1"/>
          </p:nvPr>
        </p:nvSpPr>
        <p:spPr>
          <a:xfrm>
            <a:off x="1295401" y="2556932"/>
            <a:ext cx="9601196" cy="3589868"/>
          </a:xfrm>
        </p:spPr>
        <p:txBody>
          <a:bodyPr>
            <a:normAutofit fontScale="62500" lnSpcReduction="20000"/>
          </a:bodyPr>
          <a:lstStyle/>
          <a:p>
            <a:pPr fontAlgn="base"/>
            <a:r>
              <a:rPr lang="en-US" dirty="0" smtClean="0"/>
              <a:t>The </a:t>
            </a:r>
            <a:r>
              <a:rPr lang="en-US" dirty="0"/>
              <a:t>following are the most common symptoms of active TB. However, each person may experience symptoms differently:</a:t>
            </a:r>
          </a:p>
          <a:p>
            <a:pPr lvl="0" fontAlgn="base"/>
            <a:r>
              <a:rPr lang="en-US" dirty="0"/>
              <a:t>Cough that lasts 3 weeks or longer</a:t>
            </a:r>
          </a:p>
          <a:p>
            <a:pPr lvl="0" fontAlgn="base"/>
            <a:r>
              <a:rPr lang="en-US" dirty="0"/>
              <a:t>Chest pain</a:t>
            </a:r>
          </a:p>
          <a:p>
            <a:pPr lvl="0" fontAlgn="base"/>
            <a:r>
              <a:rPr lang="en-US" dirty="0"/>
              <a:t>Fatigue</a:t>
            </a:r>
          </a:p>
          <a:p>
            <a:pPr lvl="0" fontAlgn="base"/>
            <a:r>
              <a:rPr lang="en-US" dirty="0"/>
              <a:t>Loss of </a:t>
            </a:r>
            <a:r>
              <a:rPr lang="en-US" dirty="0" smtClean="0"/>
              <a:t>appetite</a:t>
            </a:r>
            <a:endParaRPr lang="en-US" dirty="0"/>
          </a:p>
          <a:p>
            <a:pPr lvl="0" fontAlgn="base"/>
            <a:r>
              <a:rPr lang="en-US" dirty="0"/>
              <a:t>Unintended weight loss</a:t>
            </a:r>
          </a:p>
          <a:p>
            <a:pPr lvl="0" fontAlgn="base"/>
            <a:r>
              <a:rPr lang="en-US" dirty="0"/>
              <a:t>Poor growth in children</a:t>
            </a:r>
          </a:p>
          <a:p>
            <a:pPr lvl="0" fontAlgn="base"/>
            <a:r>
              <a:rPr lang="en-US" dirty="0"/>
              <a:t>Fever</a:t>
            </a:r>
          </a:p>
          <a:p>
            <a:pPr lvl="0" fontAlgn="base"/>
            <a:r>
              <a:rPr lang="en-US" dirty="0"/>
              <a:t>Coughing blood or sputum</a:t>
            </a:r>
          </a:p>
          <a:p>
            <a:pPr lvl="0" fontAlgn="base"/>
            <a:r>
              <a:rPr lang="en-US" dirty="0"/>
              <a:t>Chills or night sweats</a:t>
            </a:r>
          </a:p>
          <a:p>
            <a:endParaRPr lang="en-US" dirty="0"/>
          </a:p>
        </p:txBody>
      </p:sp>
      <p:pic>
        <p:nvPicPr>
          <p:cNvPr id="4" name="Picture 3"/>
          <p:cNvPicPr>
            <a:picLocks noChangeAspect="1"/>
          </p:cNvPicPr>
          <p:nvPr/>
        </p:nvPicPr>
        <p:blipFill>
          <a:blip r:embed="rId3"/>
          <a:stretch>
            <a:fillRect/>
          </a:stretch>
        </p:blipFill>
        <p:spPr>
          <a:xfrm>
            <a:off x="4602997" y="2805193"/>
            <a:ext cx="6293600" cy="3341607"/>
          </a:xfrm>
          <a:prstGeom prst="rect">
            <a:avLst/>
          </a:prstGeom>
        </p:spPr>
      </p:pic>
    </p:spTree>
    <p:extLst>
      <p:ext uri="{BB962C8B-B14F-4D97-AF65-F5344CB8AC3E}">
        <p14:creationId xmlns:p14="http://schemas.microsoft.com/office/powerpoint/2010/main" val="1787405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How is TB diagnosed?</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pPr marL="0" indent="0" fontAlgn="base">
              <a:buNone/>
            </a:pPr>
            <a:r>
              <a:rPr lang="en-US" dirty="0" smtClean="0"/>
              <a:t>TB </a:t>
            </a:r>
            <a:r>
              <a:rPr lang="en-US" dirty="0"/>
              <a:t>is often diagnosed with a skin test. In this test, a small amount of testing material is injected into the top layer of the skin. </a:t>
            </a:r>
            <a:endParaRPr lang="en-US" dirty="0" smtClean="0"/>
          </a:p>
          <a:p>
            <a:pPr marL="0" indent="0" fontAlgn="base">
              <a:buNone/>
            </a:pPr>
            <a:r>
              <a:rPr lang="en-US" dirty="0" smtClean="0"/>
              <a:t>If </a:t>
            </a:r>
            <a:r>
              <a:rPr lang="en-US" dirty="0"/>
              <a:t>a certain size bump develops within 2 or 3 days, </a:t>
            </a:r>
            <a:endParaRPr lang="en-US" dirty="0" smtClean="0"/>
          </a:p>
          <a:p>
            <a:pPr marL="0" indent="0" fontAlgn="base">
              <a:buNone/>
            </a:pPr>
            <a:r>
              <a:rPr lang="en-US" dirty="0"/>
              <a:t>	</a:t>
            </a:r>
            <a:r>
              <a:rPr lang="en-US" dirty="0" smtClean="0"/>
              <a:t>the </a:t>
            </a:r>
            <a:r>
              <a:rPr lang="en-US" dirty="0"/>
              <a:t>test may be positive for tuberculosis infection. </a:t>
            </a:r>
            <a:endParaRPr lang="en-US" dirty="0" smtClean="0"/>
          </a:p>
          <a:p>
            <a:pPr marL="0" indent="0" fontAlgn="base">
              <a:buNone/>
            </a:pPr>
            <a:r>
              <a:rPr lang="en-US" dirty="0" smtClean="0"/>
              <a:t>Other </a:t>
            </a:r>
            <a:r>
              <a:rPr lang="en-US" dirty="0"/>
              <a:t>tests include X-rays and sputum tests. </a:t>
            </a:r>
            <a:endParaRPr lang="en-US" dirty="0" smtClean="0"/>
          </a:p>
          <a:p>
            <a:pPr marL="0" indent="0" fontAlgn="base">
              <a:buNone/>
            </a:pPr>
            <a:r>
              <a:rPr lang="en-US" dirty="0"/>
              <a:t>	</a:t>
            </a:r>
            <a:r>
              <a:rPr lang="en-US" dirty="0" smtClean="0"/>
              <a:t>A </a:t>
            </a:r>
            <a:r>
              <a:rPr lang="en-US" dirty="0"/>
              <a:t>blood test can be done in place of the TB skin test.</a:t>
            </a:r>
          </a:p>
          <a:p>
            <a:pPr marL="0" indent="0" fontAlgn="base">
              <a:buNone/>
            </a:pPr>
            <a:r>
              <a:rPr lang="en-US" dirty="0"/>
              <a:t>TB skin tests are suggested for those:</a:t>
            </a:r>
          </a:p>
          <a:p>
            <a:pPr lvl="0" fontAlgn="base"/>
            <a:r>
              <a:rPr lang="en-US" dirty="0"/>
              <a:t>In high-risk categories</a:t>
            </a:r>
          </a:p>
          <a:p>
            <a:pPr lvl="0" fontAlgn="base"/>
            <a:r>
              <a:rPr lang="en-US" dirty="0"/>
              <a:t>Who live </a:t>
            </a:r>
            <a:r>
              <a:rPr lang="en-US" dirty="0" smtClean="0"/>
              <a:t>in </a:t>
            </a:r>
            <a:r>
              <a:rPr lang="en-US" dirty="0"/>
              <a:t>close contact with people who are at high risk</a:t>
            </a:r>
          </a:p>
          <a:p>
            <a:pPr lvl="0" fontAlgn="base"/>
            <a:r>
              <a:rPr lang="en-US" dirty="0"/>
              <a:t>Who have never had a TB skin test</a:t>
            </a:r>
          </a:p>
        </p:txBody>
      </p:sp>
      <p:pic>
        <p:nvPicPr>
          <p:cNvPr id="4" name="Picture 3"/>
          <p:cNvPicPr>
            <a:picLocks noChangeAspect="1"/>
          </p:cNvPicPr>
          <p:nvPr/>
        </p:nvPicPr>
        <p:blipFill>
          <a:blip r:embed="rId2"/>
          <a:stretch>
            <a:fillRect/>
          </a:stretch>
        </p:blipFill>
        <p:spPr>
          <a:xfrm>
            <a:off x="6555783" y="2836190"/>
            <a:ext cx="4340814" cy="3039678"/>
          </a:xfrm>
          <a:prstGeom prst="rect">
            <a:avLst/>
          </a:prstGeom>
        </p:spPr>
      </p:pic>
    </p:spTree>
    <p:extLst>
      <p:ext uri="{BB962C8B-B14F-4D97-AF65-F5344CB8AC3E}">
        <p14:creationId xmlns:p14="http://schemas.microsoft.com/office/powerpoint/2010/main" val="3036113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Skin testing in children</a:t>
            </a:r>
            <a:endParaRPr lang="en-US" b="1" dirty="0"/>
          </a:p>
        </p:txBody>
      </p:sp>
      <p:sp>
        <p:nvSpPr>
          <p:cNvPr id="3" name="Content Placeholder 2"/>
          <p:cNvSpPr>
            <a:spLocks noGrp="1"/>
          </p:cNvSpPr>
          <p:nvPr>
            <p:ph idx="1"/>
          </p:nvPr>
        </p:nvSpPr>
        <p:spPr>
          <a:xfrm>
            <a:off x="1295401" y="2556931"/>
            <a:ext cx="9601196" cy="3471909"/>
          </a:xfrm>
        </p:spPr>
        <p:txBody>
          <a:bodyPr>
            <a:normAutofit fontScale="55000" lnSpcReduction="20000"/>
          </a:bodyPr>
          <a:lstStyle/>
          <a:p>
            <a:pPr marL="0" indent="0" fontAlgn="base">
              <a:buNone/>
            </a:pPr>
            <a:r>
              <a:rPr lang="en-US" dirty="0"/>
              <a:t>For skin testing in children, the American Academy of Pediatrics recommends testing:</a:t>
            </a:r>
          </a:p>
          <a:p>
            <a:pPr lvl="0" fontAlgn="base"/>
            <a:r>
              <a:rPr lang="en-US" dirty="0"/>
              <a:t>If the child is thought to have been exposed in the last 5 years</a:t>
            </a:r>
          </a:p>
          <a:p>
            <a:pPr lvl="0" fontAlgn="base"/>
            <a:r>
              <a:rPr lang="en-US" dirty="0"/>
              <a:t>If the child has an X-ray that looks like TB</a:t>
            </a:r>
          </a:p>
          <a:p>
            <a:pPr lvl="0" fontAlgn="base"/>
            <a:r>
              <a:rPr lang="en-US" dirty="0"/>
              <a:t>If the child has any symptoms of TB</a:t>
            </a:r>
          </a:p>
          <a:p>
            <a:pPr lvl="0" fontAlgn="base"/>
            <a:r>
              <a:rPr lang="en-US" dirty="0"/>
              <a:t>If the child comes from a country where TB is prevalent</a:t>
            </a:r>
          </a:p>
          <a:p>
            <a:pPr lvl="0" fontAlgn="base"/>
            <a:r>
              <a:rPr lang="en-US" dirty="0"/>
              <a:t>For children with HIV</a:t>
            </a:r>
          </a:p>
          <a:p>
            <a:pPr lvl="0" fontAlgn="base"/>
            <a:r>
              <a:rPr lang="en-US" dirty="0"/>
              <a:t>For children receiving medicines that suppress the immune system</a:t>
            </a:r>
          </a:p>
          <a:p>
            <a:pPr lvl="0" fontAlgn="base"/>
            <a:r>
              <a:rPr lang="en-US" dirty="0"/>
              <a:t>For children who are in detention facilities</a:t>
            </a:r>
          </a:p>
          <a:p>
            <a:pPr lvl="0" fontAlgn="base"/>
            <a:r>
              <a:rPr lang="en-US" dirty="0"/>
              <a:t>For children who are exposed to high-risk people</a:t>
            </a:r>
          </a:p>
          <a:p>
            <a:pPr lvl="0" fontAlgn="base"/>
            <a:r>
              <a:rPr lang="en-US" dirty="0"/>
              <a:t>If the child's parent has come from a high-risk country</a:t>
            </a:r>
          </a:p>
          <a:p>
            <a:pPr lvl="0" fontAlgn="base"/>
            <a:r>
              <a:rPr lang="en-US" dirty="0"/>
              <a:t>If the child has traveled to high-risk areas</a:t>
            </a:r>
          </a:p>
          <a:p>
            <a:pPr lvl="0" fontAlgn="base"/>
            <a:r>
              <a:rPr lang="en-US" dirty="0"/>
              <a:t>If the child lives in a densely populated area</a:t>
            </a:r>
          </a:p>
          <a:p>
            <a:endParaRPr lang="en-US" dirty="0"/>
          </a:p>
        </p:txBody>
      </p:sp>
      <p:pic>
        <p:nvPicPr>
          <p:cNvPr id="4" name="Picture 3"/>
          <p:cNvPicPr>
            <a:picLocks noChangeAspect="1"/>
          </p:cNvPicPr>
          <p:nvPr/>
        </p:nvPicPr>
        <p:blipFill>
          <a:blip r:embed="rId3"/>
          <a:stretch>
            <a:fillRect/>
          </a:stretch>
        </p:blipFill>
        <p:spPr>
          <a:xfrm>
            <a:off x="6106332" y="2556932"/>
            <a:ext cx="4790265" cy="3318935"/>
          </a:xfrm>
          <a:prstGeom prst="rect">
            <a:avLst/>
          </a:prstGeom>
        </p:spPr>
      </p:pic>
    </p:spTree>
    <p:extLst>
      <p:ext uri="{BB962C8B-B14F-4D97-AF65-F5344CB8AC3E}">
        <p14:creationId xmlns:p14="http://schemas.microsoft.com/office/powerpoint/2010/main" val="8497815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335</TotalTime>
  <Words>1254</Words>
  <Application>Microsoft Office PowerPoint</Application>
  <PresentationFormat>Widescreen</PresentationFormat>
  <Paragraphs>172</Paragraphs>
  <Slides>19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Garamond</vt:lpstr>
      <vt:lpstr>Wingdings</vt:lpstr>
      <vt:lpstr>Organic</vt:lpstr>
      <vt:lpstr>TUBERCULOSIS</vt:lpstr>
      <vt:lpstr>overview</vt:lpstr>
      <vt:lpstr>What is Tuberculosis </vt:lpstr>
      <vt:lpstr>Stages of TB</vt:lpstr>
      <vt:lpstr>What causes TB? </vt:lpstr>
      <vt:lpstr>Who is at risk for TB?</vt:lpstr>
      <vt:lpstr>What are the symptoms of TB?</vt:lpstr>
      <vt:lpstr>How is TB diagnosed? </vt:lpstr>
      <vt:lpstr>Skin testing in children</vt:lpstr>
      <vt:lpstr>Type of tests </vt:lpstr>
      <vt:lpstr>Blood tests </vt:lpstr>
      <vt:lpstr>Imaging tests </vt:lpstr>
      <vt:lpstr>Sputum tests </vt:lpstr>
      <vt:lpstr>How is TB treated?</vt:lpstr>
      <vt:lpstr>Treatment option</vt:lpstr>
      <vt:lpstr>TB treatment and management </vt:lpstr>
      <vt:lpstr>Medication side effects </vt:lpstr>
      <vt:lpstr>Completing treatment is essential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TUBERCULOSIS</dc:title>
  <dc:creator>JOEL</dc:creator>
  <cp:lastModifiedBy>JOEL</cp:lastModifiedBy>
  <cp:revision>20</cp:revision>
  <dcterms:created xsi:type="dcterms:W3CDTF">2021-03-01T14:19:24Z</dcterms:created>
  <dcterms:modified xsi:type="dcterms:W3CDTF">2021-03-01T19:54:39Z</dcterms:modified>
</cp:coreProperties>
</file>